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8" r:id="rId3"/>
    <p:sldId id="284" r:id="rId4"/>
    <p:sldId id="291" r:id="rId5"/>
    <p:sldId id="289" r:id="rId6"/>
    <p:sldId id="286" r:id="rId7"/>
    <p:sldId id="290" r:id="rId8"/>
    <p:sldId id="292" r:id="rId9"/>
    <p:sldId id="287" r:id="rId10"/>
    <p:sldId id="267" r:id="rId11"/>
  </p:sldIdLst>
  <p:sldSz cx="9144000" cy="6858000" type="screen4x3"/>
  <p:notesSz cx="6797675" cy="992822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7635"/>
    <a:srgbClr val="356473"/>
    <a:srgbClr val="67A5B9"/>
    <a:srgbClr val="BDE1FF"/>
    <a:srgbClr val="C2C2C2"/>
    <a:srgbClr val="7F7F7F"/>
    <a:srgbClr val="89BAC9"/>
    <a:srgbClr val="5098AE"/>
    <a:srgbClr val="DDF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5" autoAdjust="0"/>
    <p:restoredTop sz="85613" autoAdjust="0"/>
  </p:normalViewPr>
  <p:slideViewPr>
    <p:cSldViewPr>
      <p:cViewPr varScale="1">
        <p:scale>
          <a:sx n="89" d="100"/>
          <a:sy n="89" d="100"/>
        </p:scale>
        <p:origin x="-7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467A6-FA42-42A4-A20F-9F076E99F59E}" type="datetimeFigureOut">
              <a:rPr lang="de-DE" smtClean="0"/>
              <a:t>05.11.2013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D991A-3278-489F-A7A0-8A35697FC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8063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92BA80F-5629-4E07-BE77-AB77EF0DD5D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9107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2BA80F-5629-4E07-BE77-AB77EF0DD5D2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8308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CC53E16F-5D74-4E22-9270-19D3F97A5EA5}" type="slidenum">
              <a:rPr lang="de-DE" sz="1200" smtClean="0"/>
              <a:pPr/>
              <a:t>2</a:t>
            </a:fld>
            <a:endParaRPr lang="de-DE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CC53E16F-5D74-4E22-9270-19D3F97A5EA5}" type="slidenum">
              <a:rPr lang="de-DE" sz="1200" smtClean="0"/>
              <a:pPr/>
              <a:t>3</a:t>
            </a:fld>
            <a:endParaRPr lang="de-DE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32" charset="-128"/>
              </a:defRPr>
            </a:lvl9pPr>
          </a:lstStyle>
          <a:p>
            <a:fld id="{CC53E16F-5D74-4E22-9270-19D3F97A5EA5}" type="slidenum">
              <a:rPr lang="de-DE" sz="1200" smtClean="0"/>
              <a:pPr/>
              <a:t>6</a:t>
            </a:fld>
            <a:endParaRPr lang="de-DE" sz="1200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34646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91021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60818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ira-logo-cmyk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31" y="6404559"/>
            <a:ext cx="3195639" cy="33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9" descr="Z:\SIRA\01_Organisation\08_Templates\01_Logos\BMBF_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44" y="6196461"/>
            <a:ext cx="950044" cy="661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488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tzt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8461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sira-logo-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480433"/>
            <a:ext cx="2463286" cy="255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9" descr="Z:\SIRA\01_Organisation\08_Templates\01_Logos\BMBF_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46" y="6304727"/>
            <a:ext cx="794562" cy="55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ine Ecke des Rechtecks abrunden 11"/>
          <p:cNvSpPr/>
          <p:nvPr userDrawn="1"/>
        </p:nvSpPr>
        <p:spPr bwMode="auto">
          <a:xfrm>
            <a:off x="0" y="116632"/>
            <a:ext cx="8028384" cy="432048"/>
          </a:xfrm>
          <a:prstGeom prst="round1Rect">
            <a:avLst/>
          </a:prstGeom>
          <a:solidFill>
            <a:srgbClr val="35647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88000" tIns="36000" rIns="288000" bIns="72000" numCol="1" anchor="ctr" anchorCtr="0" compatLnSpc="1">
            <a:prstTxWarp prst="textNoShape">
              <a:avLst/>
            </a:prstTxWarp>
          </a:bodyPr>
          <a:lstStyle/>
          <a:p>
            <a:pPr lvl="0" algn="r"/>
            <a:endParaRPr lang="de-DE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4" name="Textfeld 13"/>
          <p:cNvSpPr txBox="1"/>
          <p:nvPr userDrawn="1"/>
        </p:nvSpPr>
        <p:spPr>
          <a:xfrm>
            <a:off x="8244408" y="63813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F7784EB-F5D2-4B4B-9589-94C3A2264601}" type="slidenum">
              <a:rPr lang="de-DE" b="1" smtClean="0">
                <a:solidFill>
                  <a:srgbClr val="356473"/>
                </a:solidFill>
                <a:latin typeface="Cambria" pitchFamily="18" charset="0"/>
              </a:rPr>
              <a:t>‹Nr.›</a:t>
            </a:fld>
            <a:endParaRPr lang="de-DE" b="1" dirty="0">
              <a:solidFill>
                <a:srgbClr val="356473"/>
              </a:solidFill>
              <a:latin typeface="Cambria" pitchFamily="18" charset="0"/>
            </a:endParaRPr>
          </a:p>
        </p:txBody>
      </p:sp>
      <p:cxnSp>
        <p:nvCxnSpPr>
          <p:cNvPr id="16" name="Gerade Verbindung 15"/>
          <p:cNvCxnSpPr/>
          <p:nvPr userDrawn="1"/>
        </p:nvCxnSpPr>
        <p:spPr bwMode="auto">
          <a:xfrm>
            <a:off x="8145506" y="6527230"/>
            <a:ext cx="0" cy="3307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feld 16"/>
          <p:cNvSpPr txBox="1"/>
          <p:nvPr userDrawn="1"/>
        </p:nvSpPr>
        <p:spPr>
          <a:xfrm>
            <a:off x="6948264" y="6436568"/>
            <a:ext cx="1224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SIRA</a:t>
            </a:r>
          </a:p>
          <a:p>
            <a:pPr algn="r"/>
            <a:r>
              <a:rPr lang="de-DE" sz="900" dirty="0" smtClean="0">
                <a:solidFill>
                  <a:srgbClr val="356473"/>
                </a:solidFill>
                <a:latin typeface="Cambria" pitchFamily="18" charset="0"/>
              </a:rPr>
              <a:t>Abschlusskonferenz</a:t>
            </a:r>
            <a:endParaRPr lang="de-DE" sz="700" dirty="0">
              <a:solidFill>
                <a:srgbClr val="356473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36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24450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10481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3663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3490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57244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  <p:pic>
        <p:nvPicPr>
          <p:cNvPr id="5" name="Picture 5" descr="sira-logo-cmyk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480433"/>
            <a:ext cx="2463286" cy="255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9" descr="Z:\SIRA\01_Organisation\08_Templates\01_Logos\BMBF_Logo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46" y="6304727"/>
            <a:ext cx="794562" cy="55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ine Ecke des Rechtecks abrunden 6"/>
          <p:cNvSpPr/>
          <p:nvPr userDrawn="1"/>
        </p:nvSpPr>
        <p:spPr bwMode="auto">
          <a:xfrm>
            <a:off x="0" y="116632"/>
            <a:ext cx="8028384" cy="432048"/>
          </a:xfrm>
          <a:prstGeom prst="round1Rect">
            <a:avLst/>
          </a:prstGeom>
          <a:solidFill>
            <a:srgbClr val="35647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288000" tIns="36000" rIns="288000" bIns="72000" numCol="1" anchor="ctr" anchorCtr="0" compatLnSpc="1">
            <a:prstTxWarp prst="textNoShape">
              <a:avLst/>
            </a:prstTxWarp>
          </a:bodyPr>
          <a:lstStyle/>
          <a:p>
            <a:pPr lvl="0" algn="r"/>
            <a:endParaRPr lang="de-DE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8" name="Textfeld 7"/>
          <p:cNvSpPr txBox="1"/>
          <p:nvPr userDrawn="1"/>
        </p:nvSpPr>
        <p:spPr>
          <a:xfrm>
            <a:off x="8244408" y="6381328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2F7784EB-F5D2-4B4B-9589-94C3A2264601}" type="slidenum">
              <a:rPr lang="de-DE" b="1" smtClean="0">
                <a:solidFill>
                  <a:srgbClr val="356473"/>
                </a:solidFill>
                <a:latin typeface="Cambria" pitchFamily="18" charset="0"/>
              </a:rPr>
              <a:t>‹Nr.›</a:t>
            </a:fld>
            <a:endParaRPr lang="de-DE" b="1" dirty="0">
              <a:solidFill>
                <a:srgbClr val="356473"/>
              </a:solidFill>
              <a:latin typeface="Cambria" pitchFamily="18" charset="0"/>
            </a:endParaRPr>
          </a:p>
        </p:txBody>
      </p:sp>
      <p:cxnSp>
        <p:nvCxnSpPr>
          <p:cNvPr id="9" name="Gerade Verbindung 8"/>
          <p:cNvCxnSpPr/>
          <p:nvPr userDrawn="1"/>
        </p:nvCxnSpPr>
        <p:spPr bwMode="auto">
          <a:xfrm>
            <a:off x="8145506" y="6527230"/>
            <a:ext cx="0" cy="3307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feld 9"/>
          <p:cNvSpPr txBox="1"/>
          <p:nvPr userDrawn="1"/>
        </p:nvSpPr>
        <p:spPr>
          <a:xfrm>
            <a:off x="6948264" y="6436568"/>
            <a:ext cx="12241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SIRA</a:t>
            </a:r>
          </a:p>
          <a:p>
            <a:pPr algn="r"/>
            <a:r>
              <a:rPr lang="de-DE" sz="900" dirty="0" smtClean="0">
                <a:solidFill>
                  <a:srgbClr val="356473"/>
                </a:solidFill>
                <a:latin typeface="Cambria" pitchFamily="18" charset="0"/>
              </a:rPr>
              <a:t>Abschlusskonferenz</a:t>
            </a:r>
            <a:endParaRPr lang="de-DE" sz="700" dirty="0">
              <a:solidFill>
                <a:srgbClr val="356473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77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0243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1127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0AC7-E855-49F3-984E-BE27277D73F4}" type="datetimeFigureOut">
              <a:rPr lang="en-GB" smtClean="0"/>
              <a:t>05/11/2013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2A3EF-B533-4651-BC41-F58E5E26868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875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5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f der gleichen Seite des Rechtecks liegende Ecken abrunden 4"/>
          <p:cNvSpPr/>
          <p:nvPr/>
        </p:nvSpPr>
        <p:spPr bwMode="auto">
          <a:xfrm rot="10800000">
            <a:off x="5508104" y="-3"/>
            <a:ext cx="3219290" cy="1340770"/>
          </a:xfrm>
          <a:prstGeom prst="round2SameRect">
            <a:avLst>
              <a:gd name="adj1" fmla="val 15362"/>
              <a:gd name="adj2" fmla="val 0"/>
            </a:avLst>
          </a:prstGeom>
          <a:solidFill>
            <a:srgbClr val="35647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 smtClean="0">
              <a:solidFill>
                <a:schemeClr val="bg1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5621124" y="437763"/>
            <a:ext cx="30272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000" dirty="0" smtClean="0">
                <a:solidFill>
                  <a:schemeClr val="bg1"/>
                </a:solidFill>
                <a:latin typeface="Cambria" pitchFamily="18" charset="0"/>
              </a:rPr>
              <a:t>SIRA-Abschlusskonferenz</a:t>
            </a:r>
          </a:p>
          <a:p>
            <a:pPr algn="r"/>
            <a:r>
              <a:rPr lang="de-DE" sz="1400" i="1" dirty="0" smtClean="0">
                <a:solidFill>
                  <a:schemeClr val="bg1"/>
                </a:solidFill>
                <a:latin typeface="Cambria" pitchFamily="18" charset="0"/>
              </a:rPr>
              <a:t>Universität der Bundeswehr München</a:t>
            </a:r>
          </a:p>
          <a:p>
            <a:pPr algn="r"/>
            <a:r>
              <a:rPr lang="de-DE" sz="1400" i="1" dirty="0" smtClean="0">
                <a:solidFill>
                  <a:schemeClr val="bg1"/>
                </a:solidFill>
                <a:latin typeface="Cambria" pitchFamily="18" charset="0"/>
              </a:rPr>
              <a:t>7. November 2013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131840" y="4265801"/>
            <a:ext cx="55165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4000" dirty="0" smtClean="0">
                <a:solidFill>
                  <a:srgbClr val="356473"/>
                </a:solidFill>
                <a:latin typeface="Cambria" pitchFamily="18" charset="0"/>
              </a:rPr>
              <a:t>Panel </a:t>
            </a:r>
            <a:r>
              <a:rPr lang="de-DE" sz="4000" dirty="0" smtClean="0">
                <a:solidFill>
                  <a:srgbClr val="356473"/>
                </a:solidFill>
                <a:latin typeface="Cambria" pitchFamily="18" charset="0"/>
              </a:rPr>
              <a:t>2</a:t>
            </a:r>
            <a:endParaRPr lang="de-DE" sz="4000" dirty="0" smtClean="0">
              <a:solidFill>
                <a:srgbClr val="356473"/>
              </a:solidFill>
              <a:latin typeface="Cambria" pitchFamily="18" charset="0"/>
            </a:endParaRPr>
          </a:p>
          <a:p>
            <a:pPr algn="r"/>
            <a:r>
              <a:rPr lang="de-DE" sz="2000" dirty="0" smtClean="0">
                <a:solidFill>
                  <a:srgbClr val="356473"/>
                </a:solidFill>
                <a:latin typeface="Cambria" pitchFamily="18" charset="0"/>
              </a:rPr>
              <a:t>„Neue </a:t>
            </a:r>
            <a:r>
              <a:rPr lang="de-DE" sz="2000" dirty="0">
                <a:solidFill>
                  <a:srgbClr val="356473"/>
                </a:solidFill>
                <a:latin typeface="Cambria" pitchFamily="18" charset="0"/>
              </a:rPr>
              <a:t>Sicherheitsbedrohungen und (immer) mehr Sicherheitsmaßnahmen</a:t>
            </a:r>
            <a:r>
              <a:rPr lang="de-DE" sz="2000" dirty="0" smtClean="0">
                <a:solidFill>
                  <a:srgbClr val="356473"/>
                </a:solidFill>
                <a:latin typeface="Cambria" pitchFamily="18" charset="0"/>
              </a:rPr>
              <a:t>?“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804248" y="3284984"/>
            <a:ext cx="18160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356473"/>
                </a:solidFill>
                <a:latin typeface="Cambria" pitchFamily="18" charset="0"/>
              </a:rPr>
              <a:t>Input-Vortrag</a:t>
            </a:r>
            <a:endParaRPr lang="de-DE" sz="1100" b="1" dirty="0" smtClean="0">
              <a:solidFill>
                <a:srgbClr val="356473"/>
              </a:solidFill>
              <a:latin typeface="Cambria" pitchFamily="18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6893719" y="3356992"/>
            <a:ext cx="225028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72823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ira-logo-cmy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783" y="6123392"/>
            <a:ext cx="2762241" cy="286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9" descr="Z:\SIRA\01_Organisation\08_Templates\01_Logos\BMBF_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838" y="2060848"/>
            <a:ext cx="1154602" cy="80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5850" y="1052736"/>
            <a:ext cx="2457180" cy="595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Gerade Verbindung 4"/>
          <p:cNvCxnSpPr/>
          <p:nvPr/>
        </p:nvCxnSpPr>
        <p:spPr bwMode="auto">
          <a:xfrm flipV="1">
            <a:off x="5652120" y="-27384"/>
            <a:ext cx="0" cy="369979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483768" y="4293096"/>
            <a:ext cx="49404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3600" i="1" dirty="0" smtClean="0">
                <a:solidFill>
                  <a:srgbClr val="356473"/>
                </a:solidFill>
                <a:latin typeface="Cambria" pitchFamily="18" charset="0"/>
              </a:rPr>
              <a:t>Vielen Dank für Ihre Aufmerksamkeit!</a:t>
            </a:r>
            <a:endParaRPr lang="de-DE" sz="1800" i="1" dirty="0" smtClean="0">
              <a:solidFill>
                <a:srgbClr val="356473"/>
              </a:solidFill>
              <a:latin typeface="Cambria" pitchFamily="18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 flipV="1">
            <a:off x="5652120" y="6123392"/>
            <a:ext cx="0" cy="7346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200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kumente und Einstellungen\Philipp\Lokale Einstellungen\Temporary Internet Files\Content.IE5\S9QZ85QJ\MP900430958[1].jpg"/>
          <p:cNvPicPr>
            <a:picLocks noChangeAspect="1" noChangeArrowheads="1"/>
          </p:cNvPicPr>
          <p:nvPr/>
        </p:nvPicPr>
        <p:blipFill rotWithShape="1">
          <a:blip r:embed="rId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7" t="21738" r="15788" b="9725"/>
          <a:stretch/>
        </p:blipFill>
        <p:spPr bwMode="auto">
          <a:xfrm>
            <a:off x="5980738" y="3861048"/>
            <a:ext cx="2409373" cy="1611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Textfeld 2066"/>
          <p:cNvSpPr txBox="1"/>
          <p:nvPr/>
        </p:nvSpPr>
        <p:spPr>
          <a:xfrm>
            <a:off x="1394131" y="1737246"/>
            <a:ext cx="6274213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Clr>
                <a:srgbClr val="356473"/>
              </a:buClr>
              <a:buAutoNum type="arabicPeriod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Forschungsfrage</a:t>
            </a:r>
          </a:p>
          <a:p>
            <a:pPr marL="457200" indent="-457200">
              <a:spcAft>
                <a:spcPts val="600"/>
              </a:spcAft>
              <a:buClr>
                <a:srgbClr val="356473"/>
              </a:buClr>
              <a:buAutoNum type="arabicPeriod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Sicherheitsbedrohung und –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maßnahme</a:t>
            </a:r>
            <a:endParaRPr lang="de-DE" sz="2000" dirty="0" smtClean="0">
              <a:solidFill>
                <a:schemeClr val="bg1">
                  <a:lumMod val="50000"/>
                </a:schemeClr>
              </a:solidFill>
              <a:latin typeface="Cambria" pitchFamily="18" charset="0"/>
            </a:endParaRPr>
          </a:p>
          <a:p>
            <a:pPr marL="457200" indent="-457200">
              <a:spcAft>
                <a:spcPts val="600"/>
              </a:spcAft>
              <a:buClr>
                <a:srgbClr val="356473"/>
              </a:buClr>
              <a:buAutoNum type="arabicPeriod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„Security Repertoires“</a:t>
            </a:r>
          </a:p>
          <a:p>
            <a:pPr marL="457200" indent="-457200">
              <a:spcAft>
                <a:spcPts val="600"/>
              </a:spcAft>
              <a:buClr>
                <a:srgbClr val="356473"/>
              </a:buClr>
              <a:buAutoNum type="arabicPeriod"/>
            </a:pP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Fallbeispiel „Global War on </a:t>
            </a:r>
            <a:r>
              <a:rPr lang="de-DE" sz="2000" dirty="0" err="1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Terrorism</a:t>
            </a:r>
            <a:r>
              <a:rPr lang="de-DE" sz="2000" dirty="0" smtClean="0">
                <a:solidFill>
                  <a:schemeClr val="bg1">
                    <a:lumMod val="50000"/>
                  </a:schemeClr>
                </a:solidFill>
                <a:latin typeface="Cambria" pitchFamily="18" charset="0"/>
              </a:rPr>
              <a:t>“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558491" y="64721"/>
            <a:ext cx="125386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600" dirty="0" smtClean="0">
                <a:solidFill>
                  <a:schemeClr val="bg1"/>
                </a:solidFill>
                <a:latin typeface="Cambria" pitchFamily="18" charset="0"/>
              </a:rPr>
              <a:t>Agenda</a:t>
            </a:r>
            <a:endParaRPr lang="de-DE" sz="2600" dirty="0">
              <a:solidFill>
                <a:schemeClr val="bg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01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f der gleichen Seite des Rechtecks liegende Ecken abrunden 6"/>
          <p:cNvSpPr/>
          <p:nvPr/>
        </p:nvSpPr>
        <p:spPr bwMode="auto">
          <a:xfrm rot="10800000">
            <a:off x="1835696" y="1334132"/>
            <a:ext cx="6192676" cy="3174988"/>
          </a:xfrm>
          <a:prstGeom prst="round2SameRect">
            <a:avLst>
              <a:gd name="adj1" fmla="val 6150"/>
              <a:gd name="adj2" fmla="val 0"/>
            </a:avLst>
          </a:prstGeom>
          <a:solidFill>
            <a:srgbClr val="DDF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1979712" y="1484784"/>
            <a:ext cx="57986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0"/>
              </a:spcAft>
              <a:buClr>
                <a:srgbClr val="356473"/>
              </a:buClr>
            </a:pPr>
            <a:r>
              <a:rPr lang="de-DE" sz="2000" i="1" dirty="0" smtClean="0">
                <a:solidFill>
                  <a:srgbClr val="356473"/>
                </a:solidFill>
                <a:latin typeface="Cambria" pitchFamily="18" charset="0"/>
              </a:rPr>
              <a:t>Welche soziokulturellen Faktoren beeinflussen</a:t>
            </a:r>
          </a:p>
          <a:p>
            <a:pPr algn="r">
              <a:spcAft>
                <a:spcPts val="0"/>
              </a:spcAft>
              <a:buClr>
                <a:srgbClr val="356473"/>
              </a:buClr>
            </a:pPr>
            <a:r>
              <a:rPr lang="de-DE" sz="2000" i="1" dirty="0" smtClean="0">
                <a:solidFill>
                  <a:srgbClr val="356473"/>
                </a:solidFill>
                <a:latin typeface="Cambria" pitchFamily="18" charset="0"/>
              </a:rPr>
              <a:t>die Akzeptanz oder Ablehnung</a:t>
            </a:r>
          </a:p>
          <a:p>
            <a:pPr algn="r">
              <a:spcAft>
                <a:spcPts val="0"/>
              </a:spcAft>
              <a:buClr>
                <a:srgbClr val="356473"/>
              </a:buClr>
            </a:pPr>
            <a:r>
              <a:rPr lang="de-DE" sz="2000" i="1" dirty="0" smtClean="0">
                <a:solidFill>
                  <a:srgbClr val="356473"/>
                </a:solidFill>
                <a:latin typeface="Cambria" pitchFamily="18" charset="0"/>
              </a:rPr>
              <a:t>von Sicherheitsmaßnahmen im öffentlichen Raum?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270767" y="64721"/>
            <a:ext cx="254159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600" dirty="0" smtClean="0">
                <a:solidFill>
                  <a:schemeClr val="bg1"/>
                </a:solidFill>
                <a:latin typeface="Cambria" pitchFamily="18" charset="0"/>
              </a:rPr>
              <a:t>Forschungsfrage</a:t>
            </a:r>
            <a:endParaRPr lang="de-DE" sz="2600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10" name="Gerade Verbindung 9"/>
          <p:cNvCxnSpPr/>
          <p:nvPr/>
        </p:nvCxnSpPr>
        <p:spPr bwMode="auto">
          <a:xfrm>
            <a:off x="1835695" y="1334134"/>
            <a:ext cx="619268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Gerade Verbindung 10"/>
          <p:cNvCxnSpPr/>
          <p:nvPr/>
        </p:nvCxnSpPr>
        <p:spPr bwMode="auto">
          <a:xfrm>
            <a:off x="1835695" y="2708920"/>
            <a:ext cx="6192688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feld 11"/>
          <p:cNvSpPr txBox="1"/>
          <p:nvPr/>
        </p:nvSpPr>
        <p:spPr>
          <a:xfrm>
            <a:off x="2123728" y="2924944"/>
            <a:ext cx="56546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theoretischer Rahmen zur Erforschung und Analyse soziokultureller Faktoren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Erweiterung und Korrektur bestehender Theorien (insbesondere der Kopenhagener „</a:t>
            </a:r>
            <a:r>
              <a:rPr lang="de-DE" sz="1400" dirty="0" err="1" smtClean="0">
                <a:solidFill>
                  <a:srgbClr val="356473"/>
                </a:solidFill>
                <a:latin typeface="Cambria" pitchFamily="18" charset="0"/>
              </a:rPr>
              <a:t>Versicherheitlichungstheorie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“)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Integration von Ergebnissen der beteiligten SIRA-Teilprojekte</a:t>
            </a:r>
          </a:p>
        </p:txBody>
      </p:sp>
    </p:spTree>
    <p:extLst>
      <p:ext uri="{BB962C8B-B14F-4D97-AF65-F5344CB8AC3E}">
        <p14:creationId xmlns:p14="http://schemas.microsoft.com/office/powerpoint/2010/main" val="289400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ad 14"/>
          <p:cNvSpPr/>
          <p:nvPr/>
        </p:nvSpPr>
        <p:spPr bwMode="auto">
          <a:xfrm>
            <a:off x="755576" y="1196752"/>
            <a:ext cx="2664296" cy="2664296"/>
          </a:xfrm>
          <a:prstGeom prst="donut">
            <a:avLst>
              <a:gd name="adj" fmla="val 7211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Textfeld 32"/>
          <p:cNvSpPr txBox="1"/>
          <p:nvPr/>
        </p:nvSpPr>
        <p:spPr>
          <a:xfrm>
            <a:off x="2005257" y="64721"/>
            <a:ext cx="580710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600" dirty="0">
                <a:solidFill>
                  <a:schemeClr val="bg1"/>
                </a:solidFill>
                <a:latin typeface="Cambria" pitchFamily="18" charset="0"/>
              </a:rPr>
              <a:t>Sicherheitsbedrohung und –</a:t>
            </a:r>
            <a:r>
              <a:rPr lang="de-DE" sz="2600" dirty="0" err="1" smtClean="0">
                <a:solidFill>
                  <a:schemeClr val="bg1"/>
                </a:solidFill>
                <a:latin typeface="Cambria" pitchFamily="18" charset="0"/>
              </a:rPr>
              <a:t>maßnahme</a:t>
            </a:r>
            <a:endParaRPr lang="de-DE" sz="2600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1292026" y="1978235"/>
            <a:ext cx="16109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1394003" y="1690204"/>
            <a:ext cx="140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600"/>
              </a:spcAft>
              <a:buClr>
                <a:srgbClr val="356473"/>
              </a:buClr>
            </a:pPr>
            <a:r>
              <a:rPr lang="de-DE" sz="1400" i="1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de-DE" sz="1400" i="1" dirty="0" err="1" smtClean="0">
                <a:solidFill>
                  <a:srgbClr val="356473"/>
                </a:solidFill>
                <a:latin typeface="Cambria" pitchFamily="18" charset="0"/>
              </a:rPr>
              <a:t>societal</a:t>
            </a:r>
            <a:r>
              <a:rPr lang="de-DE" sz="1400" i="1" dirty="0" smtClean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400" i="1" dirty="0" err="1" smtClean="0">
                <a:solidFill>
                  <a:srgbClr val="356473"/>
                </a:solidFill>
                <a:latin typeface="Cambria" pitchFamily="18" charset="0"/>
              </a:rPr>
              <a:t>affair</a:t>
            </a:r>
            <a:r>
              <a:rPr lang="de-DE" sz="1400" i="1" dirty="0" smtClean="0">
                <a:solidFill>
                  <a:srgbClr val="356473"/>
                </a:solidFill>
                <a:latin typeface="Cambria" pitchFamily="18" charset="0"/>
              </a:rPr>
              <a:t>“</a:t>
            </a:r>
          </a:p>
        </p:txBody>
      </p:sp>
      <p:pic>
        <p:nvPicPr>
          <p:cNvPr id="1028" name="Picture 4" descr="http://i.telegraph.co.uk/multimedia/archive/01993/sept11_1993628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026" y="2024844"/>
            <a:ext cx="16109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feld 43"/>
          <p:cNvSpPr txBox="1"/>
          <p:nvPr/>
        </p:nvSpPr>
        <p:spPr>
          <a:xfrm>
            <a:off x="1289224" y="3032956"/>
            <a:ext cx="1616504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200" b="1" dirty="0" smtClean="0">
                <a:solidFill>
                  <a:srgbClr val="356473"/>
                </a:solidFill>
                <a:latin typeface="Cambria" pitchFamily="18" charset="0"/>
              </a:rPr>
              <a:t>Terroranschläge vom 11. September</a:t>
            </a:r>
          </a:p>
        </p:txBody>
      </p:sp>
      <p:sp>
        <p:nvSpPr>
          <p:cNvPr id="2" name="Pfeil nach rechts 1"/>
          <p:cNvSpPr/>
          <p:nvPr/>
        </p:nvSpPr>
        <p:spPr>
          <a:xfrm>
            <a:off x="3635896" y="2348880"/>
            <a:ext cx="1440160" cy="360040"/>
          </a:xfrm>
          <a:prstGeom prst="rightArrow">
            <a:avLst/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  <a:latin typeface="Arial" charset="0"/>
              <a:ea typeface="ＭＳ Ｐゴシック" pitchFamily="-32" charset="-128"/>
            </a:endParaRPr>
          </a:p>
        </p:txBody>
      </p:sp>
      <p:sp>
        <p:nvSpPr>
          <p:cNvPr id="53" name="Rad 52"/>
          <p:cNvSpPr/>
          <p:nvPr/>
        </p:nvSpPr>
        <p:spPr bwMode="auto">
          <a:xfrm>
            <a:off x="5263030" y="1196752"/>
            <a:ext cx="2664296" cy="2664296"/>
          </a:xfrm>
          <a:prstGeom prst="donut">
            <a:avLst>
              <a:gd name="adj" fmla="val 7211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56" name="Gerade Verbindung 55"/>
          <p:cNvCxnSpPr/>
          <p:nvPr/>
        </p:nvCxnSpPr>
        <p:spPr bwMode="auto">
          <a:xfrm>
            <a:off x="5799480" y="1978235"/>
            <a:ext cx="16109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feld 59"/>
          <p:cNvSpPr txBox="1"/>
          <p:nvPr/>
        </p:nvSpPr>
        <p:spPr>
          <a:xfrm>
            <a:off x="5901457" y="1690204"/>
            <a:ext cx="140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600"/>
              </a:spcAft>
              <a:buClr>
                <a:srgbClr val="356473"/>
              </a:buClr>
            </a:pPr>
            <a:r>
              <a:rPr lang="de-DE" sz="1400" i="1" dirty="0" smtClean="0">
                <a:solidFill>
                  <a:srgbClr val="356473"/>
                </a:solidFill>
                <a:latin typeface="Cambria" pitchFamily="18" charset="0"/>
              </a:rPr>
              <a:t>Maßnahmen</a:t>
            </a:r>
          </a:p>
        </p:txBody>
      </p:sp>
      <p:sp>
        <p:nvSpPr>
          <p:cNvPr id="62" name="Textfeld 61"/>
          <p:cNvSpPr txBox="1"/>
          <p:nvPr/>
        </p:nvSpPr>
        <p:spPr>
          <a:xfrm>
            <a:off x="5724128" y="3032956"/>
            <a:ext cx="1727650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200" b="1" dirty="0" smtClean="0">
                <a:solidFill>
                  <a:srgbClr val="356473"/>
                </a:solidFill>
                <a:latin typeface="Cambria" pitchFamily="18" charset="0"/>
              </a:rPr>
              <a:t>Sicherheitskontrollen an Flughäfen</a:t>
            </a:r>
          </a:p>
        </p:txBody>
      </p:sp>
      <p:pic>
        <p:nvPicPr>
          <p:cNvPr id="3074" name="Picture 2" descr="http://2.bp.blogspot.com/-uVCbm2CjsQA/TiXSe8F0C1I/AAAAAAAAAIE/SAD__EY4rYM/s200/full_airport-security-check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848"/>
          <a:stretch/>
        </p:blipFill>
        <p:spPr bwMode="auto">
          <a:xfrm>
            <a:off x="5799480" y="2024844"/>
            <a:ext cx="161650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Eine Ecke des Rechtecks abrunden 63"/>
          <p:cNvSpPr/>
          <p:nvPr/>
        </p:nvSpPr>
        <p:spPr bwMode="auto">
          <a:xfrm>
            <a:off x="467898" y="4797152"/>
            <a:ext cx="3308864" cy="611520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5720" rIns="21600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lnSpc>
                <a:spcPct val="85000"/>
              </a:lnSpc>
              <a:spcAft>
                <a:spcPts val="600"/>
              </a:spcAft>
              <a:buClr>
                <a:srgbClr val="356473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Konstruktion der Bedrohung durch „Akt der </a:t>
            </a:r>
            <a:r>
              <a:rPr lang="de-DE" sz="1200" dirty="0" err="1">
                <a:solidFill>
                  <a:srgbClr val="356473"/>
                </a:solidFill>
                <a:latin typeface="Cambria" pitchFamily="18" charset="0"/>
              </a:rPr>
              <a:t>Versicherheitlichung</a:t>
            </a: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“</a:t>
            </a:r>
          </a:p>
        </p:txBody>
      </p:sp>
      <p:sp>
        <p:nvSpPr>
          <p:cNvPr id="66" name="Textfeld 44"/>
          <p:cNvSpPr txBox="1">
            <a:spLocks noChangeArrowheads="1"/>
          </p:cNvSpPr>
          <p:nvPr/>
        </p:nvSpPr>
        <p:spPr bwMode="auto">
          <a:xfrm>
            <a:off x="467898" y="4437112"/>
            <a:ext cx="3308864" cy="36004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 anchorCtr="0">
            <a:noAutofit/>
          </a:bodyPr>
          <a:lstStyle>
            <a:defPPr>
              <a:defRPr lang="de-DE"/>
            </a:defPPr>
            <a:lvl1pPr algn="ctr" eaLnBrk="1" hangingPunct="1">
              <a:defRPr sz="1200" i="1">
                <a:solidFill>
                  <a:schemeClr val="bg1"/>
                </a:solidFill>
                <a:latin typeface="Cambria" pitchFamily="18" charset="0"/>
              </a:defRPr>
            </a:lvl1pPr>
            <a:lvl2pPr marL="742950" indent="-285750">
              <a:defRPr sz="3200">
                <a:latin typeface="Times New Roman" pitchFamily="18" charset="0"/>
              </a:defRPr>
            </a:lvl2pPr>
            <a:lvl3pPr marL="1143000" indent="-228600">
              <a:defRPr sz="3200">
                <a:latin typeface="Times New Roman" pitchFamily="18" charset="0"/>
              </a:defRPr>
            </a:lvl3pPr>
            <a:lvl4pPr marL="1600200" indent="-228600">
              <a:defRPr sz="3200">
                <a:latin typeface="Times New Roman" pitchFamily="18" charset="0"/>
              </a:defRPr>
            </a:lvl4pPr>
            <a:lvl5pPr marL="2057400" indent="-228600">
              <a:defRPr sz="3200"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9pPr>
          </a:lstStyle>
          <a:p>
            <a:r>
              <a:rPr lang="de-DE" sz="1300" dirty="0">
                <a:solidFill>
                  <a:srgbClr val="356473"/>
                </a:solidFill>
              </a:rPr>
              <a:t>Akzeptanz der Sicherheitsbedrohung</a:t>
            </a:r>
          </a:p>
        </p:txBody>
      </p:sp>
      <p:cxnSp>
        <p:nvCxnSpPr>
          <p:cNvPr id="67" name="Gerade Verbindung 66"/>
          <p:cNvCxnSpPr/>
          <p:nvPr/>
        </p:nvCxnSpPr>
        <p:spPr bwMode="auto">
          <a:xfrm flipH="1">
            <a:off x="467898" y="6374982"/>
            <a:ext cx="3308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9" name="Eine Ecke des Rechtecks abrunden 68"/>
          <p:cNvSpPr/>
          <p:nvPr/>
        </p:nvSpPr>
        <p:spPr bwMode="auto">
          <a:xfrm>
            <a:off x="4932321" y="4797152"/>
            <a:ext cx="3308864" cy="611520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5720" rIns="216000" bIns="45720" numCol="1" rtlCol="0" anchor="ctr" anchorCtr="0" compatLnSpc="1">
            <a:prstTxWarp prst="textNoShape">
              <a:avLst/>
            </a:prstTxWarp>
          </a:bodyPr>
          <a:lstStyle/>
          <a:p>
            <a:pPr marL="171450" indent="-171450">
              <a:lnSpc>
                <a:spcPct val="85000"/>
              </a:lnSpc>
              <a:spcAft>
                <a:spcPts val="600"/>
              </a:spcAft>
              <a:buClr>
                <a:srgbClr val="356473"/>
              </a:buClr>
              <a:buFont typeface="Wingdings" panose="05000000000000000000" pitchFamily="2" charset="2"/>
              <a:buChar char="§"/>
            </a:pP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Legitimation von „</a:t>
            </a:r>
            <a:r>
              <a:rPr lang="de-DE" sz="1200" dirty="0" err="1">
                <a:solidFill>
                  <a:srgbClr val="356473"/>
                </a:solidFill>
                <a:latin typeface="Cambria" pitchFamily="18" charset="0"/>
              </a:rPr>
              <a:t>extraordinary</a:t>
            </a: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200" dirty="0" err="1" smtClean="0">
                <a:solidFill>
                  <a:srgbClr val="356473"/>
                </a:solidFill>
                <a:latin typeface="Cambria" pitchFamily="18" charset="0"/>
              </a:rPr>
              <a:t>measures</a:t>
            </a: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“</a:t>
            </a:r>
            <a:endParaRPr lang="de-DE" sz="1200" dirty="0">
              <a:solidFill>
                <a:srgbClr val="356473"/>
              </a:solidFill>
              <a:latin typeface="Cambria" pitchFamily="18" charset="0"/>
            </a:endParaRPr>
          </a:p>
        </p:txBody>
      </p:sp>
      <p:sp>
        <p:nvSpPr>
          <p:cNvPr id="70" name="Textfeld 44"/>
          <p:cNvSpPr txBox="1">
            <a:spLocks noChangeArrowheads="1"/>
          </p:cNvSpPr>
          <p:nvPr/>
        </p:nvSpPr>
        <p:spPr bwMode="auto">
          <a:xfrm>
            <a:off x="4932321" y="4437112"/>
            <a:ext cx="3308864" cy="36004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 anchorCtr="0">
            <a:noAutofit/>
          </a:bodyPr>
          <a:lstStyle>
            <a:defPPr>
              <a:defRPr lang="de-DE"/>
            </a:defPPr>
            <a:lvl1pPr algn="ctr" eaLnBrk="1" hangingPunct="1">
              <a:defRPr sz="1200" i="1">
                <a:solidFill>
                  <a:schemeClr val="bg1"/>
                </a:solidFill>
                <a:latin typeface="Cambria" pitchFamily="18" charset="0"/>
              </a:defRPr>
            </a:lvl1pPr>
            <a:lvl2pPr marL="742950" indent="-285750">
              <a:defRPr sz="3200">
                <a:latin typeface="Times New Roman" pitchFamily="18" charset="0"/>
              </a:defRPr>
            </a:lvl2pPr>
            <a:lvl3pPr marL="1143000" indent="-228600">
              <a:defRPr sz="3200">
                <a:latin typeface="Times New Roman" pitchFamily="18" charset="0"/>
              </a:defRPr>
            </a:lvl3pPr>
            <a:lvl4pPr marL="1600200" indent="-228600">
              <a:defRPr sz="3200">
                <a:latin typeface="Times New Roman" pitchFamily="18" charset="0"/>
              </a:defRPr>
            </a:lvl4pPr>
            <a:lvl5pPr marL="2057400" indent="-228600">
              <a:defRPr sz="3200"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9pPr>
          </a:lstStyle>
          <a:p>
            <a:r>
              <a:rPr lang="de-DE" sz="1300" dirty="0">
                <a:solidFill>
                  <a:srgbClr val="356473"/>
                </a:solidFill>
              </a:rPr>
              <a:t>Akzeptanz der Sicherheitsmaßnahme(n)</a:t>
            </a:r>
          </a:p>
        </p:txBody>
      </p:sp>
      <p:cxnSp>
        <p:nvCxnSpPr>
          <p:cNvPr id="71" name="Gerade Verbindung 70"/>
          <p:cNvCxnSpPr/>
          <p:nvPr/>
        </p:nvCxnSpPr>
        <p:spPr bwMode="auto">
          <a:xfrm>
            <a:off x="467898" y="4797152"/>
            <a:ext cx="3308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Gerade Verbindung 72"/>
          <p:cNvCxnSpPr/>
          <p:nvPr/>
        </p:nvCxnSpPr>
        <p:spPr bwMode="auto">
          <a:xfrm>
            <a:off x="4921563" y="4797152"/>
            <a:ext cx="3308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Pfeil nach rechts 73"/>
          <p:cNvSpPr/>
          <p:nvPr/>
        </p:nvSpPr>
        <p:spPr>
          <a:xfrm>
            <a:off x="3851920" y="5013176"/>
            <a:ext cx="1008112" cy="196177"/>
          </a:xfrm>
          <a:prstGeom prst="rightArrow">
            <a:avLst/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schemeClr val="tx1"/>
              </a:solidFill>
              <a:latin typeface="Arial" charset="0"/>
              <a:ea typeface="ＭＳ Ｐゴシック" pitchFamily="-32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6509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Auf der gleichen Seite des Rechtecks liegende Ecken abrunden 94"/>
          <p:cNvSpPr/>
          <p:nvPr/>
        </p:nvSpPr>
        <p:spPr bwMode="auto">
          <a:xfrm rot="10800000">
            <a:off x="769060" y="3345968"/>
            <a:ext cx="1860434" cy="718155"/>
          </a:xfrm>
          <a:prstGeom prst="round2SameRect">
            <a:avLst>
              <a:gd name="adj1" fmla="val 13013"/>
              <a:gd name="adj2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15" name="Rad 14"/>
          <p:cNvSpPr/>
          <p:nvPr/>
        </p:nvSpPr>
        <p:spPr bwMode="auto">
          <a:xfrm>
            <a:off x="3059832" y="2420888"/>
            <a:ext cx="2664296" cy="2664296"/>
          </a:xfrm>
          <a:prstGeom prst="donut">
            <a:avLst>
              <a:gd name="adj" fmla="val 7211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3" name="Textfeld 32"/>
          <p:cNvSpPr txBox="1"/>
          <p:nvPr/>
        </p:nvSpPr>
        <p:spPr>
          <a:xfrm>
            <a:off x="4474010" y="64721"/>
            <a:ext cx="333835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600" dirty="0">
                <a:solidFill>
                  <a:schemeClr val="bg1"/>
                </a:solidFill>
                <a:latin typeface="Cambria" pitchFamily="18" charset="0"/>
              </a:rPr>
              <a:t>„Security Repertoires</a:t>
            </a:r>
            <a:r>
              <a:rPr lang="de-DE" sz="2600" dirty="0" smtClean="0">
                <a:solidFill>
                  <a:schemeClr val="bg1"/>
                </a:solidFill>
                <a:latin typeface="Cambria" pitchFamily="18" charset="0"/>
              </a:rPr>
              <a:t>“</a:t>
            </a:r>
            <a:endParaRPr lang="de-DE" sz="2600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36" name="Gerade Verbindung 35"/>
          <p:cNvCxnSpPr/>
          <p:nvPr/>
        </p:nvCxnSpPr>
        <p:spPr bwMode="auto">
          <a:xfrm>
            <a:off x="3596282" y="3202371"/>
            <a:ext cx="16109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feld 36"/>
          <p:cNvSpPr txBox="1"/>
          <p:nvPr/>
        </p:nvSpPr>
        <p:spPr>
          <a:xfrm>
            <a:off x="3698259" y="2914340"/>
            <a:ext cx="1406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spcAft>
                <a:spcPts val="600"/>
              </a:spcAft>
              <a:buClr>
                <a:srgbClr val="356473"/>
              </a:buClr>
            </a:pPr>
            <a:r>
              <a:rPr lang="de-DE" sz="1400" i="1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de-DE" sz="1400" i="1" dirty="0" err="1" smtClean="0">
                <a:solidFill>
                  <a:srgbClr val="356473"/>
                </a:solidFill>
                <a:latin typeface="Cambria" pitchFamily="18" charset="0"/>
              </a:rPr>
              <a:t>societal</a:t>
            </a:r>
            <a:r>
              <a:rPr lang="de-DE" sz="1400" i="1" dirty="0" smtClean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400" i="1" dirty="0" err="1" smtClean="0">
                <a:solidFill>
                  <a:srgbClr val="356473"/>
                </a:solidFill>
                <a:latin typeface="Cambria" pitchFamily="18" charset="0"/>
              </a:rPr>
              <a:t>affair</a:t>
            </a:r>
            <a:r>
              <a:rPr lang="de-DE" sz="1400" i="1" dirty="0" smtClean="0">
                <a:solidFill>
                  <a:srgbClr val="356473"/>
                </a:solidFill>
                <a:latin typeface="Cambria" pitchFamily="18" charset="0"/>
              </a:rPr>
              <a:t>“</a:t>
            </a:r>
          </a:p>
        </p:txBody>
      </p:sp>
      <p:pic>
        <p:nvPicPr>
          <p:cNvPr id="1028" name="Picture 4" descr="http://i.telegraph.co.uk/multimedia/archive/01993/sept11_1993628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282" y="3248980"/>
            <a:ext cx="1610900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feld 43"/>
          <p:cNvSpPr txBox="1"/>
          <p:nvPr/>
        </p:nvSpPr>
        <p:spPr>
          <a:xfrm>
            <a:off x="3593480" y="4257092"/>
            <a:ext cx="1616504" cy="40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200" b="1" dirty="0" smtClean="0">
                <a:solidFill>
                  <a:srgbClr val="356473"/>
                </a:solidFill>
                <a:latin typeface="Cambria" pitchFamily="18" charset="0"/>
              </a:rPr>
              <a:t>Terroranschläge vom 11. September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849202" y="2924944"/>
            <a:ext cx="140676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200" i="1" dirty="0" smtClean="0">
                <a:solidFill>
                  <a:srgbClr val="356473"/>
                </a:solidFill>
                <a:latin typeface="Cambria" pitchFamily="18" charset="0"/>
              </a:rPr>
              <a:t>Repertoire „Frankreich“</a:t>
            </a:r>
          </a:p>
        </p:txBody>
      </p:sp>
      <p:cxnSp>
        <p:nvCxnSpPr>
          <p:cNvPr id="46" name="Gerade Verbindung 45"/>
          <p:cNvCxnSpPr/>
          <p:nvPr/>
        </p:nvCxnSpPr>
        <p:spPr bwMode="auto">
          <a:xfrm>
            <a:off x="755576" y="3313076"/>
            <a:ext cx="18604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9" name="Picture 5" descr="C:\Users\Klüfers\AppData\Local\Microsoft\Windows\Temporary Internet Files\Content.IE5\5UVC22VY\MP90036267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311" y="2992550"/>
            <a:ext cx="429699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792686" y="3390681"/>
            <a:ext cx="1860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„a </a:t>
            </a:r>
            <a:r>
              <a:rPr lang="de-DE" sz="1200" dirty="0" err="1">
                <a:solidFill>
                  <a:srgbClr val="356473"/>
                </a:solidFill>
                <a:latin typeface="Cambria" pitchFamily="18" charset="0"/>
              </a:rPr>
              <a:t>festival</a:t>
            </a: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200" dirty="0" err="1">
                <a:solidFill>
                  <a:srgbClr val="356473"/>
                </a:solidFill>
                <a:latin typeface="Cambria" pitchFamily="18" charset="0"/>
              </a:rPr>
              <a:t>of</a:t>
            </a: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200" dirty="0" err="1" smtClean="0">
                <a:solidFill>
                  <a:srgbClr val="356473"/>
                </a:solidFill>
                <a:latin typeface="Cambria" pitchFamily="18" charset="0"/>
              </a:rPr>
              <a:t>barbarism</a:t>
            </a: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“</a:t>
            </a:r>
            <a:endParaRPr lang="de-DE" sz="1200" dirty="0" smtClean="0">
              <a:solidFill>
                <a:srgbClr val="356473"/>
              </a:solidFill>
              <a:latin typeface="Cambria" pitchFamily="18" charset="0"/>
            </a:endParaRPr>
          </a:p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100" dirty="0">
                <a:solidFill>
                  <a:srgbClr val="356473"/>
                </a:solidFill>
                <a:latin typeface="Cambria" pitchFamily="18" charset="0"/>
                <a:sym typeface="Wingdings"/>
              </a:rPr>
              <a:t> </a:t>
            </a:r>
            <a:r>
              <a:rPr lang="de-DE" sz="1100" b="1" dirty="0" smtClean="0">
                <a:solidFill>
                  <a:srgbClr val="356473"/>
                </a:solidFill>
                <a:latin typeface="Cambria" pitchFamily="18" charset="0"/>
                <a:sym typeface="Wingdings"/>
              </a:rPr>
              <a:t>Le Monde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755578" y="2992550"/>
            <a:ext cx="96249" cy="320525"/>
          </a:xfrm>
          <a:prstGeom prst="rect">
            <a:avLst/>
          </a:prstGeom>
          <a:solidFill>
            <a:srgbClr val="35647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sp>
        <p:nvSpPr>
          <p:cNvPr id="50" name="Auf der gleichen Seite des Rechtecks liegende Ecken abrunden 49"/>
          <p:cNvSpPr/>
          <p:nvPr/>
        </p:nvSpPr>
        <p:spPr bwMode="auto">
          <a:xfrm rot="10800000">
            <a:off x="792684" y="4918383"/>
            <a:ext cx="1860434" cy="886881"/>
          </a:xfrm>
          <a:prstGeom prst="round2SameRect">
            <a:avLst>
              <a:gd name="adj1" fmla="val 13013"/>
              <a:gd name="adj2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51" name="Textfeld 50"/>
          <p:cNvSpPr txBox="1"/>
          <p:nvPr/>
        </p:nvSpPr>
        <p:spPr>
          <a:xfrm>
            <a:off x="886310" y="4530252"/>
            <a:ext cx="140676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200" i="1" dirty="0" smtClean="0">
                <a:solidFill>
                  <a:srgbClr val="356473"/>
                </a:solidFill>
                <a:latin typeface="Cambria" pitchFamily="18" charset="0"/>
              </a:rPr>
              <a:t>Repertoire „Deutschland“</a:t>
            </a:r>
          </a:p>
        </p:txBody>
      </p:sp>
      <p:cxnSp>
        <p:nvCxnSpPr>
          <p:cNvPr id="52" name="Gerade Verbindung 51"/>
          <p:cNvCxnSpPr/>
          <p:nvPr/>
        </p:nvCxnSpPr>
        <p:spPr bwMode="auto">
          <a:xfrm>
            <a:off x="792684" y="4918384"/>
            <a:ext cx="18604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" name="Rechteck 53"/>
          <p:cNvSpPr/>
          <p:nvPr/>
        </p:nvSpPr>
        <p:spPr>
          <a:xfrm>
            <a:off x="792685" y="4995989"/>
            <a:ext cx="1860434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„Kriegserklärung gegen die zivilisierte Welt“</a:t>
            </a:r>
          </a:p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100" dirty="0" smtClean="0">
                <a:solidFill>
                  <a:srgbClr val="356473"/>
                </a:solidFill>
                <a:latin typeface="Cambria" pitchFamily="18" charset="0"/>
                <a:sym typeface="Wingdings"/>
              </a:rPr>
              <a:t> </a:t>
            </a:r>
            <a:r>
              <a:rPr lang="de-DE" sz="1100" b="1" dirty="0" smtClean="0">
                <a:solidFill>
                  <a:srgbClr val="356473"/>
                </a:solidFill>
                <a:latin typeface="Cambria" pitchFamily="18" charset="0"/>
                <a:sym typeface="Wingdings"/>
              </a:rPr>
              <a:t>Gerhard Schröder</a:t>
            </a:r>
            <a:endParaRPr lang="en-GB" sz="1800" b="1" dirty="0"/>
          </a:p>
        </p:txBody>
      </p:sp>
      <p:sp>
        <p:nvSpPr>
          <p:cNvPr id="55" name="Rechteck 54"/>
          <p:cNvSpPr/>
          <p:nvPr/>
        </p:nvSpPr>
        <p:spPr bwMode="auto">
          <a:xfrm>
            <a:off x="792686" y="4597858"/>
            <a:ext cx="96249" cy="320525"/>
          </a:xfrm>
          <a:prstGeom prst="rect">
            <a:avLst/>
          </a:prstGeom>
          <a:solidFill>
            <a:srgbClr val="35647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pic>
        <p:nvPicPr>
          <p:cNvPr id="1030" name="Picture 6" descr="C:\Users\Klüfers\AppData\Local\Microsoft\Windows\Temporary Internet Files\Content.IE5\ZE37RH0X\MP90036268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039" y="4597858"/>
            <a:ext cx="463079" cy="277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Auf der gleichen Seite des Rechtecks liegende Ecken abrunden 56"/>
          <p:cNvSpPr/>
          <p:nvPr/>
        </p:nvSpPr>
        <p:spPr bwMode="auto">
          <a:xfrm rot="10800000">
            <a:off x="6178228" y="3345968"/>
            <a:ext cx="1860434" cy="718155"/>
          </a:xfrm>
          <a:prstGeom prst="round2SameRect">
            <a:avLst>
              <a:gd name="adj1" fmla="val 13013"/>
              <a:gd name="adj2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58" name="Textfeld 57"/>
          <p:cNvSpPr txBox="1"/>
          <p:nvPr/>
        </p:nvSpPr>
        <p:spPr>
          <a:xfrm>
            <a:off x="6271854" y="2924944"/>
            <a:ext cx="1406769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200" i="1" dirty="0" smtClean="0">
                <a:solidFill>
                  <a:srgbClr val="356473"/>
                </a:solidFill>
                <a:latin typeface="Cambria" pitchFamily="18" charset="0"/>
              </a:rPr>
              <a:t>Repertoire „Muslimgelehrte“</a:t>
            </a:r>
          </a:p>
        </p:txBody>
      </p:sp>
      <p:cxnSp>
        <p:nvCxnSpPr>
          <p:cNvPr id="59" name="Gerade Verbindung 58"/>
          <p:cNvCxnSpPr/>
          <p:nvPr/>
        </p:nvCxnSpPr>
        <p:spPr bwMode="auto">
          <a:xfrm>
            <a:off x="6178228" y="3313076"/>
            <a:ext cx="18604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Rechteck 64"/>
          <p:cNvSpPr/>
          <p:nvPr/>
        </p:nvSpPr>
        <p:spPr>
          <a:xfrm>
            <a:off x="6178229" y="3390681"/>
            <a:ext cx="1860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a </a:t>
            </a:r>
            <a:r>
              <a:rPr lang="de-DE" sz="1200" dirty="0" err="1">
                <a:solidFill>
                  <a:srgbClr val="356473"/>
                </a:solidFill>
                <a:latin typeface="Cambria" pitchFamily="18" charset="0"/>
              </a:rPr>
              <a:t>heinous</a:t>
            </a: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200" dirty="0" err="1" smtClean="0">
                <a:solidFill>
                  <a:srgbClr val="356473"/>
                </a:solidFill>
                <a:latin typeface="Cambria" pitchFamily="18" charset="0"/>
              </a:rPr>
              <a:t>crime</a:t>
            </a: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“</a:t>
            </a:r>
          </a:p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100" dirty="0" smtClean="0">
                <a:solidFill>
                  <a:srgbClr val="356473"/>
                </a:solidFill>
                <a:latin typeface="Cambria" pitchFamily="18" charset="0"/>
                <a:sym typeface="Wingdings"/>
              </a:rPr>
              <a:t> </a:t>
            </a:r>
            <a:r>
              <a:rPr lang="de-DE" sz="1100" b="1" dirty="0">
                <a:solidFill>
                  <a:srgbClr val="356473"/>
                </a:solidFill>
                <a:latin typeface="Cambria" pitchFamily="18" charset="0"/>
                <a:sym typeface="Wingdings"/>
              </a:rPr>
              <a:t>Yusuf al-</a:t>
            </a:r>
            <a:r>
              <a:rPr lang="de-DE" sz="1100" b="1" dirty="0" err="1">
                <a:solidFill>
                  <a:srgbClr val="356473"/>
                </a:solidFill>
                <a:latin typeface="Cambria" pitchFamily="18" charset="0"/>
                <a:sym typeface="Wingdings"/>
              </a:rPr>
              <a:t>Qaradawi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68" name="Rechteck 67"/>
          <p:cNvSpPr/>
          <p:nvPr/>
        </p:nvSpPr>
        <p:spPr bwMode="auto">
          <a:xfrm>
            <a:off x="6178230" y="2992550"/>
            <a:ext cx="96249" cy="320525"/>
          </a:xfrm>
          <a:prstGeom prst="rect">
            <a:avLst/>
          </a:prstGeom>
          <a:solidFill>
            <a:srgbClr val="35647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sp>
        <p:nvSpPr>
          <p:cNvPr id="72" name="Auf der gleichen Seite des Rechtecks liegende Ecken abrunden 71"/>
          <p:cNvSpPr/>
          <p:nvPr/>
        </p:nvSpPr>
        <p:spPr bwMode="auto">
          <a:xfrm rot="10800000">
            <a:off x="6132728" y="1296852"/>
            <a:ext cx="1860434" cy="1103448"/>
          </a:xfrm>
          <a:prstGeom prst="round2SameRect">
            <a:avLst>
              <a:gd name="adj1" fmla="val 13013"/>
              <a:gd name="adj2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77" name="Textfeld 76"/>
          <p:cNvSpPr txBox="1"/>
          <p:nvPr/>
        </p:nvSpPr>
        <p:spPr>
          <a:xfrm>
            <a:off x="6226354" y="908720"/>
            <a:ext cx="1348825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200" i="1" dirty="0">
                <a:solidFill>
                  <a:srgbClr val="356473"/>
                </a:solidFill>
                <a:latin typeface="Cambria" pitchFamily="18" charset="0"/>
              </a:rPr>
              <a:t>Repertoire </a:t>
            </a:r>
            <a:r>
              <a:rPr lang="de-DE" sz="1200" i="1" dirty="0" smtClean="0">
                <a:solidFill>
                  <a:srgbClr val="356473"/>
                </a:solidFill>
                <a:latin typeface="Cambria" pitchFamily="18" charset="0"/>
              </a:rPr>
              <a:t>„Westsahara“</a:t>
            </a:r>
          </a:p>
        </p:txBody>
      </p:sp>
      <p:cxnSp>
        <p:nvCxnSpPr>
          <p:cNvPr id="78" name="Gerade Verbindung 77"/>
          <p:cNvCxnSpPr/>
          <p:nvPr/>
        </p:nvCxnSpPr>
        <p:spPr bwMode="auto">
          <a:xfrm>
            <a:off x="6132728" y="1296852"/>
            <a:ext cx="18604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hteck 80"/>
          <p:cNvSpPr/>
          <p:nvPr/>
        </p:nvSpPr>
        <p:spPr>
          <a:xfrm>
            <a:off x="6132729" y="1374457"/>
            <a:ext cx="186043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en-US" sz="1200" dirty="0">
                <a:solidFill>
                  <a:srgbClr val="356473"/>
                </a:solidFill>
                <a:latin typeface="Cambria" pitchFamily="18" charset="0"/>
              </a:rPr>
              <a:t>criminal attacks against </a:t>
            </a:r>
            <a:r>
              <a:rPr lang="en-US" sz="1200" dirty="0" smtClean="0">
                <a:solidFill>
                  <a:srgbClr val="356473"/>
                </a:solidFill>
                <a:latin typeface="Cambria" pitchFamily="18" charset="0"/>
              </a:rPr>
              <a:t>[…] defenseless </a:t>
            </a:r>
            <a:r>
              <a:rPr lang="en-US" sz="1200" dirty="0">
                <a:solidFill>
                  <a:srgbClr val="356473"/>
                </a:solidFill>
                <a:latin typeface="Cambria" pitchFamily="18" charset="0"/>
              </a:rPr>
              <a:t>innocent civilians </a:t>
            </a: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“</a:t>
            </a:r>
          </a:p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100" dirty="0" smtClean="0">
                <a:solidFill>
                  <a:srgbClr val="356473"/>
                </a:solidFill>
                <a:latin typeface="Cambria" pitchFamily="18" charset="0"/>
                <a:sym typeface="Wingdings"/>
              </a:rPr>
              <a:t> </a:t>
            </a:r>
            <a:r>
              <a:rPr lang="de-DE" sz="1100" b="1" dirty="0">
                <a:solidFill>
                  <a:srgbClr val="356473"/>
                </a:solidFill>
                <a:latin typeface="Cambria" pitchFamily="18" charset="0"/>
                <a:sym typeface="Wingdings"/>
              </a:rPr>
              <a:t>Mohamed Abdelaziz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82" name="Rechteck 81"/>
          <p:cNvSpPr/>
          <p:nvPr/>
        </p:nvSpPr>
        <p:spPr bwMode="auto">
          <a:xfrm>
            <a:off x="6132730" y="976326"/>
            <a:ext cx="96249" cy="320525"/>
          </a:xfrm>
          <a:prstGeom prst="rect">
            <a:avLst/>
          </a:prstGeom>
          <a:solidFill>
            <a:srgbClr val="35647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pic>
        <p:nvPicPr>
          <p:cNvPr id="1032" name="Picture 8" descr="File:Flag of the Sahrawi Arab Democratic Republic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430" y="976327"/>
            <a:ext cx="574659" cy="28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Auf der gleichen Seite des Rechtecks liegende Ecken abrunden 82"/>
          <p:cNvSpPr/>
          <p:nvPr/>
        </p:nvSpPr>
        <p:spPr bwMode="auto">
          <a:xfrm rot="10800000">
            <a:off x="6184057" y="4922316"/>
            <a:ext cx="1860434" cy="882947"/>
          </a:xfrm>
          <a:prstGeom prst="round2SameRect">
            <a:avLst>
              <a:gd name="adj1" fmla="val 13013"/>
              <a:gd name="adj2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84" name="Textfeld 83"/>
          <p:cNvSpPr txBox="1"/>
          <p:nvPr/>
        </p:nvSpPr>
        <p:spPr>
          <a:xfrm>
            <a:off x="6277684" y="4534184"/>
            <a:ext cx="104632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200" i="1" dirty="0" smtClean="0">
                <a:solidFill>
                  <a:srgbClr val="356473"/>
                </a:solidFill>
                <a:latin typeface="Cambria" pitchFamily="18" charset="0"/>
              </a:rPr>
              <a:t>Repertoire „Japan“</a:t>
            </a:r>
          </a:p>
        </p:txBody>
      </p:sp>
      <p:cxnSp>
        <p:nvCxnSpPr>
          <p:cNvPr id="85" name="Gerade Verbindung 84"/>
          <p:cNvCxnSpPr/>
          <p:nvPr/>
        </p:nvCxnSpPr>
        <p:spPr bwMode="auto">
          <a:xfrm>
            <a:off x="6184057" y="4922317"/>
            <a:ext cx="18604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echteck 86"/>
          <p:cNvSpPr/>
          <p:nvPr/>
        </p:nvSpPr>
        <p:spPr>
          <a:xfrm>
            <a:off x="6184058" y="4999922"/>
            <a:ext cx="186043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en-US" sz="1200" dirty="0">
                <a:solidFill>
                  <a:srgbClr val="356473"/>
                </a:solidFill>
                <a:latin typeface="Cambria" pitchFamily="18" charset="0"/>
              </a:rPr>
              <a:t>these acts of terrorism should not be forgiven </a:t>
            </a: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“</a:t>
            </a:r>
          </a:p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100" dirty="0" smtClean="0">
                <a:solidFill>
                  <a:srgbClr val="356473"/>
                </a:solidFill>
                <a:latin typeface="Cambria" pitchFamily="18" charset="0"/>
                <a:sym typeface="Wingdings"/>
              </a:rPr>
              <a:t> </a:t>
            </a:r>
            <a:r>
              <a:rPr lang="de-DE" sz="1100" b="1" dirty="0">
                <a:solidFill>
                  <a:srgbClr val="356473"/>
                </a:solidFill>
                <a:latin typeface="Cambria" pitchFamily="18" charset="0"/>
                <a:sym typeface="Wingdings"/>
              </a:rPr>
              <a:t> </a:t>
            </a:r>
            <a:r>
              <a:rPr lang="de-DE" sz="1100" b="1" dirty="0" err="1">
                <a:solidFill>
                  <a:srgbClr val="356473"/>
                </a:solidFill>
                <a:latin typeface="Cambria" pitchFamily="18" charset="0"/>
                <a:sym typeface="Wingdings"/>
              </a:rPr>
              <a:t>Junichiro</a:t>
            </a:r>
            <a:r>
              <a:rPr lang="de-DE" sz="1100" b="1" dirty="0">
                <a:solidFill>
                  <a:srgbClr val="356473"/>
                </a:solidFill>
                <a:latin typeface="Cambria" pitchFamily="18" charset="0"/>
                <a:sym typeface="Wingdings"/>
              </a:rPr>
              <a:t> </a:t>
            </a:r>
            <a:r>
              <a:rPr lang="de-DE" sz="1100" b="1" dirty="0" err="1">
                <a:solidFill>
                  <a:srgbClr val="356473"/>
                </a:solidFill>
                <a:latin typeface="Cambria" pitchFamily="18" charset="0"/>
                <a:sym typeface="Wingdings"/>
              </a:rPr>
              <a:t>Koizumi</a:t>
            </a:r>
            <a:r>
              <a:rPr lang="de-DE" sz="1100" b="1" dirty="0">
                <a:solidFill>
                  <a:srgbClr val="356473"/>
                </a:solidFill>
                <a:latin typeface="Cambria" pitchFamily="18" charset="0"/>
                <a:sym typeface="Wingdings"/>
              </a:rPr>
              <a:t> 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88" name="Rechteck 87"/>
          <p:cNvSpPr/>
          <p:nvPr/>
        </p:nvSpPr>
        <p:spPr bwMode="auto">
          <a:xfrm>
            <a:off x="6184059" y="4601791"/>
            <a:ext cx="96249" cy="320525"/>
          </a:xfrm>
          <a:prstGeom prst="rect">
            <a:avLst/>
          </a:prstGeom>
          <a:solidFill>
            <a:srgbClr val="35647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pic>
        <p:nvPicPr>
          <p:cNvPr id="1033" name="Picture 9" descr="C:\Users\Klüfers\AppData\Local\Microsoft\Windows\Temporary Internet Files\Content.IE5\ZE37RH0X\MP900362710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2041" y="4582493"/>
            <a:ext cx="409188" cy="2857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Auf der gleichen Seite des Rechtecks liegende Ecken abrunden 88"/>
          <p:cNvSpPr/>
          <p:nvPr/>
        </p:nvSpPr>
        <p:spPr bwMode="auto">
          <a:xfrm rot="10800000">
            <a:off x="792686" y="1296853"/>
            <a:ext cx="1860434" cy="1103448"/>
          </a:xfrm>
          <a:prstGeom prst="round2SameRect">
            <a:avLst>
              <a:gd name="adj1" fmla="val 13013"/>
              <a:gd name="adj2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sp>
        <p:nvSpPr>
          <p:cNvPr id="90" name="Textfeld 89"/>
          <p:cNvSpPr txBox="1"/>
          <p:nvPr/>
        </p:nvSpPr>
        <p:spPr>
          <a:xfrm>
            <a:off x="886313" y="908720"/>
            <a:ext cx="1120642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200" i="1" dirty="0">
                <a:solidFill>
                  <a:srgbClr val="356473"/>
                </a:solidFill>
                <a:latin typeface="Cambria" pitchFamily="18" charset="0"/>
              </a:rPr>
              <a:t>Repertoire </a:t>
            </a:r>
            <a:r>
              <a:rPr lang="de-DE" sz="1200" i="1" dirty="0" smtClean="0">
                <a:solidFill>
                  <a:srgbClr val="356473"/>
                </a:solidFill>
                <a:latin typeface="Cambria" pitchFamily="18" charset="0"/>
              </a:rPr>
              <a:t>„USA“</a:t>
            </a:r>
          </a:p>
        </p:txBody>
      </p:sp>
      <p:cxnSp>
        <p:nvCxnSpPr>
          <p:cNvPr id="91" name="Gerade Verbindung 90"/>
          <p:cNvCxnSpPr/>
          <p:nvPr/>
        </p:nvCxnSpPr>
        <p:spPr bwMode="auto">
          <a:xfrm>
            <a:off x="792686" y="1296853"/>
            <a:ext cx="186043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hteck 91"/>
          <p:cNvSpPr/>
          <p:nvPr/>
        </p:nvSpPr>
        <p:spPr>
          <a:xfrm>
            <a:off x="792687" y="1374458"/>
            <a:ext cx="186043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en-US" sz="1200" dirty="0">
                <a:solidFill>
                  <a:srgbClr val="356473"/>
                </a:solidFill>
                <a:latin typeface="Cambria" pitchFamily="18" charset="0"/>
              </a:rPr>
              <a:t>we stand together to win the war against </a:t>
            </a:r>
            <a:r>
              <a:rPr lang="en-US" sz="1200" dirty="0" smtClean="0">
                <a:solidFill>
                  <a:srgbClr val="356473"/>
                </a:solidFill>
                <a:latin typeface="Cambria" pitchFamily="18" charset="0"/>
              </a:rPr>
              <a:t>terrorism”</a:t>
            </a:r>
            <a:endParaRPr lang="en-US" sz="1200" dirty="0">
              <a:solidFill>
                <a:srgbClr val="356473"/>
              </a:solidFill>
              <a:latin typeface="Cambria" pitchFamily="18" charset="0"/>
            </a:endParaRPr>
          </a:p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100" dirty="0" smtClean="0">
                <a:solidFill>
                  <a:srgbClr val="356473"/>
                </a:solidFill>
                <a:latin typeface="Cambria" pitchFamily="18" charset="0"/>
                <a:sym typeface="Wingdings"/>
              </a:rPr>
              <a:t> </a:t>
            </a:r>
            <a:r>
              <a:rPr lang="de-DE" sz="1100" b="1" dirty="0" smtClean="0">
                <a:solidFill>
                  <a:srgbClr val="356473"/>
                </a:solidFill>
                <a:latin typeface="Cambria" pitchFamily="18" charset="0"/>
                <a:sym typeface="Wingdings"/>
              </a:rPr>
              <a:t>George W. Bush</a:t>
            </a:r>
            <a:endParaRPr lang="en-GB" sz="1800" b="1" dirty="0">
              <a:solidFill>
                <a:srgbClr val="000000"/>
              </a:solidFill>
            </a:endParaRPr>
          </a:p>
        </p:txBody>
      </p:sp>
      <p:sp>
        <p:nvSpPr>
          <p:cNvPr id="93" name="Rechteck 92"/>
          <p:cNvSpPr/>
          <p:nvPr/>
        </p:nvSpPr>
        <p:spPr bwMode="auto">
          <a:xfrm>
            <a:off x="792688" y="976327"/>
            <a:ext cx="96249" cy="320525"/>
          </a:xfrm>
          <a:prstGeom prst="rect">
            <a:avLst/>
          </a:prstGeom>
          <a:solidFill>
            <a:srgbClr val="35647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pic>
        <p:nvPicPr>
          <p:cNvPr id="1034" name="Picture 10" descr="C:\Users\Klüfers\AppData\Local\Microsoft\Windows\Temporary Internet Files\Content.IE5\5UVC22VY\MC90030984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993" y="976327"/>
            <a:ext cx="415127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Gerade Verbindung 22"/>
          <p:cNvCxnSpPr>
            <a:stCxn id="89" idx="2"/>
            <a:endCxn id="15" idx="1"/>
          </p:cNvCxnSpPr>
          <p:nvPr/>
        </p:nvCxnSpPr>
        <p:spPr>
          <a:xfrm>
            <a:off x="2653120" y="1848577"/>
            <a:ext cx="796889" cy="962488"/>
          </a:xfrm>
          <a:prstGeom prst="line">
            <a:avLst/>
          </a:prstGeom>
          <a:ln w="19050">
            <a:solidFill>
              <a:srgbClr val="BDE1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95"/>
          <p:cNvCxnSpPr>
            <a:stCxn id="95" idx="2"/>
            <a:endCxn id="15" idx="2"/>
          </p:cNvCxnSpPr>
          <p:nvPr/>
        </p:nvCxnSpPr>
        <p:spPr>
          <a:xfrm>
            <a:off x="2629494" y="3705045"/>
            <a:ext cx="430338" cy="47991"/>
          </a:xfrm>
          <a:prstGeom prst="line">
            <a:avLst/>
          </a:prstGeom>
          <a:ln w="19050">
            <a:solidFill>
              <a:srgbClr val="BDE1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Gerade Verbindung 96"/>
          <p:cNvCxnSpPr>
            <a:stCxn id="50" idx="2"/>
            <a:endCxn id="15" idx="3"/>
          </p:cNvCxnSpPr>
          <p:nvPr/>
        </p:nvCxnSpPr>
        <p:spPr>
          <a:xfrm flipV="1">
            <a:off x="2653118" y="4695007"/>
            <a:ext cx="796891" cy="666816"/>
          </a:xfrm>
          <a:prstGeom prst="line">
            <a:avLst/>
          </a:prstGeom>
          <a:ln w="19050">
            <a:solidFill>
              <a:srgbClr val="BDE1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Gerade Verbindung 97"/>
          <p:cNvCxnSpPr>
            <a:stCxn id="72" idx="0"/>
            <a:endCxn id="15" idx="7"/>
          </p:cNvCxnSpPr>
          <p:nvPr/>
        </p:nvCxnSpPr>
        <p:spPr>
          <a:xfrm flipH="1">
            <a:off x="5333951" y="1848576"/>
            <a:ext cx="798777" cy="962489"/>
          </a:xfrm>
          <a:prstGeom prst="line">
            <a:avLst/>
          </a:prstGeom>
          <a:ln w="19050">
            <a:solidFill>
              <a:srgbClr val="BDE1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Gerade Verbindung 100"/>
          <p:cNvCxnSpPr>
            <a:stCxn id="57" idx="0"/>
            <a:endCxn id="15" idx="6"/>
          </p:cNvCxnSpPr>
          <p:nvPr/>
        </p:nvCxnSpPr>
        <p:spPr>
          <a:xfrm flipH="1">
            <a:off x="5724128" y="3705045"/>
            <a:ext cx="454100" cy="47991"/>
          </a:xfrm>
          <a:prstGeom prst="line">
            <a:avLst/>
          </a:prstGeom>
          <a:ln w="19050">
            <a:solidFill>
              <a:srgbClr val="BDE1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rade Verbindung 103"/>
          <p:cNvCxnSpPr>
            <a:stCxn id="83" idx="0"/>
            <a:endCxn id="15" idx="5"/>
          </p:cNvCxnSpPr>
          <p:nvPr/>
        </p:nvCxnSpPr>
        <p:spPr>
          <a:xfrm flipH="1" flipV="1">
            <a:off x="5333951" y="4695007"/>
            <a:ext cx="850106" cy="668782"/>
          </a:xfrm>
          <a:prstGeom prst="line">
            <a:avLst/>
          </a:prstGeom>
          <a:ln w="19050">
            <a:solidFill>
              <a:srgbClr val="BDE1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7629363" y="2979804"/>
            <a:ext cx="415128" cy="285750"/>
          </a:xfrm>
          <a:prstGeom prst="rect">
            <a:avLst/>
          </a:prstGeom>
          <a:solidFill>
            <a:srgbClr val="008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34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2727238" y="980728"/>
            <a:ext cx="5339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  <a:buClr>
                <a:srgbClr val="356473"/>
              </a:buClr>
            </a:pPr>
            <a:r>
              <a:rPr lang="de-DE" sz="1800" i="1" dirty="0" smtClean="0">
                <a:solidFill>
                  <a:srgbClr val="356473"/>
                </a:solidFill>
                <a:latin typeface="Cambria" pitchFamily="18" charset="0"/>
              </a:rPr>
              <a:t>Soziokulturelle Repertoires – Theorie und Anwendung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473946" y="64721"/>
            <a:ext cx="333841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600" dirty="0">
                <a:solidFill>
                  <a:schemeClr val="bg1"/>
                </a:solidFill>
                <a:latin typeface="Cambria" pitchFamily="18" charset="0"/>
              </a:rPr>
              <a:t>„Security Repertoires“</a:t>
            </a:r>
          </a:p>
          <a:p>
            <a:pPr algn="r"/>
            <a:endParaRPr lang="de-DE" sz="26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9" name="Auf der gleichen Seite des Rechtecks liegende Ecken abrunden 8"/>
          <p:cNvSpPr/>
          <p:nvPr/>
        </p:nvSpPr>
        <p:spPr bwMode="auto">
          <a:xfrm rot="10800000">
            <a:off x="1973943" y="1334126"/>
            <a:ext cx="6054438" cy="4471137"/>
          </a:xfrm>
          <a:prstGeom prst="round2SameRect">
            <a:avLst>
              <a:gd name="adj1" fmla="val 6166"/>
              <a:gd name="adj2" fmla="val 0"/>
            </a:avLst>
          </a:prstGeom>
          <a:solidFill>
            <a:srgbClr val="DDF0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2092889" y="1520353"/>
            <a:ext cx="5719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k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ontextuelle Faktoren können als „soziokulturelle Repertoires“ theoretisch und analytisch erfasst werden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verschiedene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Versionen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eines Ereignisses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(„</a:t>
            </a:r>
            <a:r>
              <a:rPr lang="de-DE" sz="1400" dirty="0" err="1" smtClean="0">
                <a:solidFill>
                  <a:srgbClr val="356473"/>
                </a:solidFill>
                <a:latin typeface="Cambria" pitchFamily="18" charset="0"/>
              </a:rPr>
              <a:t>versioning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“)</a:t>
            </a:r>
            <a:endParaRPr lang="de-DE" sz="1400" dirty="0" smtClean="0">
              <a:solidFill>
                <a:srgbClr val="356473"/>
              </a:solidFill>
              <a:latin typeface="Cambria" pitchFamily="18" charset="0"/>
            </a:endParaRP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Akzeptanz von Bedrohung und Maßnahme(n), wenn „nicht-</a:t>
            </a:r>
            <a:r>
              <a:rPr lang="de-DE" sz="1400" dirty="0" err="1" smtClean="0">
                <a:solidFill>
                  <a:srgbClr val="356473"/>
                </a:solidFill>
                <a:latin typeface="Cambria" pitchFamily="18" charset="0"/>
              </a:rPr>
              <a:t>konfligierende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“ Repertoires</a:t>
            </a:r>
          </a:p>
        </p:txBody>
      </p:sp>
      <p:cxnSp>
        <p:nvCxnSpPr>
          <p:cNvPr id="22" name="Gerade Verbindung 21"/>
          <p:cNvCxnSpPr/>
          <p:nvPr/>
        </p:nvCxnSpPr>
        <p:spPr bwMode="auto">
          <a:xfrm>
            <a:off x="683568" y="1334134"/>
            <a:ext cx="734481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feld 12"/>
          <p:cNvSpPr txBox="1"/>
          <p:nvPr/>
        </p:nvSpPr>
        <p:spPr>
          <a:xfrm>
            <a:off x="395536" y="1484784"/>
            <a:ext cx="15063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  <a:buClr>
                <a:srgbClr val="356473"/>
              </a:buClr>
            </a:pPr>
            <a:r>
              <a:rPr lang="de-DE" sz="1400" b="1" dirty="0" smtClean="0">
                <a:solidFill>
                  <a:srgbClr val="356473"/>
                </a:solidFill>
                <a:latin typeface="Cambria" pitchFamily="18" charset="0"/>
              </a:rPr>
              <a:t>Theoretisches Konzept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39552" y="3258445"/>
            <a:ext cx="1362382" cy="45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400" b="1" dirty="0" smtClean="0">
                <a:solidFill>
                  <a:srgbClr val="356473"/>
                </a:solidFill>
                <a:latin typeface="Cambria" pitchFamily="18" charset="0"/>
              </a:rPr>
              <a:t>Empirische Untersuchung</a:t>
            </a:r>
          </a:p>
        </p:txBody>
      </p:sp>
      <p:cxnSp>
        <p:nvCxnSpPr>
          <p:cNvPr id="16" name="Gerade Verbindung 15"/>
          <p:cNvCxnSpPr/>
          <p:nvPr/>
        </p:nvCxnSpPr>
        <p:spPr bwMode="auto">
          <a:xfrm>
            <a:off x="1973942" y="3068960"/>
            <a:ext cx="60544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feld 9"/>
          <p:cNvSpPr txBox="1"/>
          <p:nvPr/>
        </p:nvSpPr>
        <p:spPr>
          <a:xfrm>
            <a:off x="2092889" y="3234749"/>
            <a:ext cx="5719471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Vergleich des </a:t>
            </a:r>
            <a:r>
              <a:rPr lang="de-DE" sz="1400" dirty="0" err="1" smtClean="0">
                <a:solidFill>
                  <a:srgbClr val="356473"/>
                </a:solidFill>
                <a:latin typeface="Cambria" pitchFamily="18" charset="0"/>
              </a:rPr>
              <a:t>Securitization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-Prozesses um „Global War on </a:t>
            </a:r>
            <a:r>
              <a:rPr lang="de-DE" sz="1400" dirty="0" err="1" smtClean="0">
                <a:solidFill>
                  <a:srgbClr val="356473"/>
                </a:solidFill>
                <a:latin typeface="Cambria" pitchFamily="18" charset="0"/>
              </a:rPr>
              <a:t>Terrorism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“ zwischen September 2001 und April 2003 in Deutschland und USA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Untersuchung von 18 öffentlichen Interviews und Press Meetings, die von autoritativen Sprechern gegeben wurden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Identifizierung von vier „dominanten“ Repertoires:</a:t>
            </a:r>
          </a:p>
          <a:p>
            <a:pPr marL="622300" lvl="2" indent="-165100">
              <a:spcAft>
                <a:spcPts val="300"/>
              </a:spcAft>
              <a:buClr>
                <a:srgbClr val="356473"/>
              </a:buClr>
              <a:buFont typeface="Symbol" pitchFamily="18" charset="2"/>
              <a:buChar char="-"/>
            </a:pPr>
            <a:r>
              <a:rPr lang="de-DE" sz="1200" dirty="0" err="1" smtClean="0">
                <a:solidFill>
                  <a:srgbClr val="356473"/>
                </a:solidFill>
                <a:latin typeface="Cambria" pitchFamily="18" charset="0"/>
              </a:rPr>
              <a:t>kontingentes</a:t>
            </a: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 und faktisches Repertoire</a:t>
            </a:r>
          </a:p>
          <a:p>
            <a:pPr marL="622300" lvl="2" indent="-165100">
              <a:spcAft>
                <a:spcPts val="600"/>
              </a:spcAft>
              <a:buClr>
                <a:srgbClr val="356473"/>
              </a:buClr>
              <a:buFont typeface="Symbol" pitchFamily="18" charset="2"/>
              <a:buChar char="-"/>
            </a:pPr>
            <a:r>
              <a:rPr lang="de-DE" sz="1200" dirty="0" smtClean="0">
                <a:solidFill>
                  <a:srgbClr val="356473"/>
                </a:solidFill>
                <a:latin typeface="Cambria" pitchFamily="18" charset="0"/>
              </a:rPr>
              <a:t>militärisches und nicht-militärisches Repertoire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unterschiedlicher Repertoire-Gebrauch im Falle der außergewöhnlichen Maßnahmen (Afghanistan- und Irak-Intervention)</a:t>
            </a:r>
            <a:endParaRPr lang="de-DE" sz="1400" dirty="0">
              <a:solidFill>
                <a:srgbClr val="356473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367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ine Ecke des Rechtecks abrunden 72"/>
          <p:cNvSpPr/>
          <p:nvPr/>
        </p:nvSpPr>
        <p:spPr bwMode="auto">
          <a:xfrm>
            <a:off x="1082178" y="1264072"/>
            <a:ext cx="3308864" cy="1948902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„t</a:t>
            </a:r>
            <a:r>
              <a:rPr lang="en-US" sz="1400" dirty="0" err="1" smtClean="0">
                <a:solidFill>
                  <a:srgbClr val="356473"/>
                </a:solidFill>
                <a:latin typeface="Cambria" pitchFamily="18" charset="0"/>
              </a:rPr>
              <a:t>errorists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en-US" sz="1400" dirty="0">
                <a:solidFill>
                  <a:srgbClr val="356473"/>
                </a:solidFill>
                <a:latin typeface="Cambria" pitchFamily="18" charset="0"/>
              </a:rPr>
              <a:t>play by a whole set of different rules. It’s going to force us […] to get mean, dirty and nasty in order to take them on, right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?” </a:t>
            </a:r>
            <a:r>
              <a:rPr lang="en-US" sz="1200" i="1" dirty="0" smtClean="0">
                <a:solidFill>
                  <a:srgbClr val="356473"/>
                </a:solidFill>
                <a:latin typeface="Cambria" pitchFamily="18" charset="0"/>
              </a:rPr>
              <a:t>(Cheney)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 „wir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‚verteidigen‘ </a:t>
            </a: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unser Land auch zum Beispiel in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Afghanistan“       </a:t>
            </a:r>
            <a:r>
              <a:rPr lang="de-DE" sz="1200" i="1" dirty="0" smtClean="0">
                <a:solidFill>
                  <a:srgbClr val="356473"/>
                </a:solidFill>
                <a:latin typeface="Cambria" pitchFamily="18" charset="0"/>
              </a:rPr>
              <a:t>(Struck)</a:t>
            </a:r>
            <a:endParaRPr lang="de-DE" sz="1100" i="1" dirty="0"/>
          </a:p>
        </p:txBody>
      </p:sp>
      <p:sp>
        <p:nvSpPr>
          <p:cNvPr id="76" name="Textfeld 44"/>
          <p:cNvSpPr txBox="1">
            <a:spLocks noChangeArrowheads="1"/>
          </p:cNvSpPr>
          <p:nvPr/>
        </p:nvSpPr>
        <p:spPr bwMode="auto">
          <a:xfrm>
            <a:off x="1082178" y="987074"/>
            <a:ext cx="3308864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de-DE"/>
            </a:defPPr>
            <a:lvl1pPr algn="ctr" eaLnBrk="1" hangingPunct="1">
              <a:defRPr sz="1200" i="1">
                <a:solidFill>
                  <a:schemeClr val="bg1"/>
                </a:solidFill>
                <a:latin typeface="Cambria" pitchFamily="18" charset="0"/>
              </a:defRPr>
            </a:lvl1pPr>
            <a:lvl2pPr marL="742950" indent="-285750">
              <a:defRPr sz="3200">
                <a:latin typeface="Times New Roman" pitchFamily="18" charset="0"/>
              </a:defRPr>
            </a:lvl2pPr>
            <a:lvl3pPr marL="1143000" indent="-228600">
              <a:defRPr sz="3200">
                <a:latin typeface="Times New Roman" pitchFamily="18" charset="0"/>
              </a:defRPr>
            </a:lvl3pPr>
            <a:lvl4pPr marL="1600200" indent="-228600">
              <a:defRPr sz="3200">
                <a:latin typeface="Times New Roman" pitchFamily="18" charset="0"/>
              </a:defRPr>
            </a:lvl4pPr>
            <a:lvl5pPr marL="2057400" indent="-228600">
              <a:defRPr sz="3200"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9pPr>
          </a:lstStyle>
          <a:p>
            <a:r>
              <a:rPr lang="de-DE" dirty="0"/>
              <a:t>Military Repertoire</a:t>
            </a:r>
          </a:p>
        </p:txBody>
      </p:sp>
      <p:sp>
        <p:nvSpPr>
          <p:cNvPr id="61" name="Textfeld 44"/>
          <p:cNvSpPr txBox="1">
            <a:spLocks noChangeArrowheads="1"/>
          </p:cNvSpPr>
          <p:nvPr/>
        </p:nvSpPr>
        <p:spPr bwMode="auto">
          <a:xfrm>
            <a:off x="4719521" y="987074"/>
            <a:ext cx="3308864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Non-Military Repertoire</a:t>
            </a:r>
            <a:endParaRPr lang="de-DE" sz="1200" i="1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1082178" y="3212976"/>
            <a:ext cx="3308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Eine Ecke des Rechtecks abrunden 34"/>
          <p:cNvSpPr/>
          <p:nvPr/>
        </p:nvSpPr>
        <p:spPr bwMode="auto">
          <a:xfrm>
            <a:off x="4719521" y="1264072"/>
            <a:ext cx="3308864" cy="1948902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„Wir </a:t>
            </a: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müssen alles für eine friedliche Lösung tun, selbst wenn die Hoffnung immer kleiner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wird“ </a:t>
            </a:r>
            <a:r>
              <a:rPr lang="de-DE" sz="1200" i="1" dirty="0">
                <a:solidFill>
                  <a:srgbClr val="356473"/>
                </a:solidFill>
                <a:latin typeface="Cambria" pitchFamily="18" charset="0"/>
              </a:rPr>
              <a:t>(Fischer)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there’s </a:t>
            </a:r>
            <a:r>
              <a:rPr lang="en-US" sz="1400" dirty="0">
                <a:solidFill>
                  <a:srgbClr val="356473"/>
                </a:solidFill>
                <a:latin typeface="Cambria" pitchFamily="18" charset="0"/>
              </a:rPr>
              <a:t>an old poster out west […] that said,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‚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Wanted</a:t>
            </a:r>
            <a:r>
              <a:rPr lang="en-US" sz="1400" dirty="0">
                <a:solidFill>
                  <a:srgbClr val="356473"/>
                </a:solidFill>
                <a:latin typeface="Cambria" pitchFamily="18" charset="0"/>
              </a:rPr>
              <a:t>, Dead or 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Alive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‘“ </a:t>
            </a:r>
            <a:r>
              <a:rPr lang="de-DE" sz="1200" i="1" dirty="0" smtClean="0">
                <a:solidFill>
                  <a:srgbClr val="356473"/>
                </a:solidFill>
                <a:latin typeface="Cambria" pitchFamily="18" charset="0"/>
              </a:rPr>
              <a:t>(Bush</a:t>
            </a:r>
            <a:r>
              <a:rPr lang="de-DE" sz="1200" i="1" dirty="0">
                <a:solidFill>
                  <a:srgbClr val="356473"/>
                </a:solidFill>
                <a:latin typeface="Cambria" pitchFamily="18" charset="0"/>
              </a:rPr>
              <a:t>)</a:t>
            </a:r>
          </a:p>
        </p:txBody>
      </p:sp>
      <p:sp>
        <p:nvSpPr>
          <p:cNvPr id="44" name="Eine Ecke des Rechtecks abrunden 43"/>
          <p:cNvSpPr/>
          <p:nvPr/>
        </p:nvSpPr>
        <p:spPr bwMode="auto">
          <a:xfrm>
            <a:off x="1082178" y="3921211"/>
            <a:ext cx="3308864" cy="1948902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en-US" sz="1400" dirty="0">
                <a:solidFill>
                  <a:srgbClr val="356473"/>
                </a:solidFill>
                <a:latin typeface="Cambria" pitchFamily="18" charset="0"/>
              </a:rPr>
              <a:t>the seriousness of what 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         happened </a:t>
            </a:r>
            <a:r>
              <a:rPr lang="en-US" sz="1400" dirty="0">
                <a:solidFill>
                  <a:srgbClr val="356473"/>
                </a:solidFill>
                <a:latin typeface="Cambria" pitchFamily="18" charset="0"/>
              </a:rPr>
              <a:t>on September 11th is so real, and so 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vivid” </a:t>
            </a:r>
            <a:r>
              <a:rPr lang="en-US" sz="1200" i="1" dirty="0">
                <a:solidFill>
                  <a:srgbClr val="356473"/>
                </a:solidFill>
                <a:latin typeface="Cambria" pitchFamily="18" charset="0"/>
              </a:rPr>
              <a:t>(Rumsfeld)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„dass ein neues Realitätsbewusstsein im Parlament eingekehrt ist […] und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begriffen </a:t>
            </a: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wird: Militärische Interventionen darf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man […] nicht tabuisieren“ </a:t>
            </a:r>
            <a:r>
              <a:rPr lang="de-DE" sz="1200" i="1" dirty="0">
                <a:solidFill>
                  <a:srgbClr val="356473"/>
                </a:solidFill>
                <a:latin typeface="Cambria" pitchFamily="18" charset="0"/>
              </a:rPr>
              <a:t>(Schröder)</a:t>
            </a: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1082178" y="3644213"/>
            <a:ext cx="3308864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de-DE"/>
            </a:defPPr>
            <a:lvl1pPr algn="ctr" eaLnBrk="1" hangingPunct="1">
              <a:defRPr sz="1200" i="1">
                <a:solidFill>
                  <a:schemeClr val="bg1"/>
                </a:solidFill>
                <a:latin typeface="Cambria" pitchFamily="18" charset="0"/>
              </a:defRPr>
            </a:lvl1pPr>
            <a:lvl2pPr marL="742950" indent="-285750">
              <a:defRPr sz="3200">
                <a:latin typeface="Times New Roman" pitchFamily="18" charset="0"/>
              </a:defRPr>
            </a:lvl2pPr>
            <a:lvl3pPr marL="1143000" indent="-228600">
              <a:defRPr sz="3200">
                <a:latin typeface="Times New Roman" pitchFamily="18" charset="0"/>
              </a:defRPr>
            </a:lvl3pPr>
            <a:lvl4pPr marL="1600200" indent="-228600">
              <a:defRPr sz="3200">
                <a:latin typeface="Times New Roman" pitchFamily="18" charset="0"/>
              </a:defRPr>
            </a:lvl4pPr>
            <a:lvl5pPr marL="2057400" indent="-228600">
              <a:defRPr sz="3200"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9pPr>
          </a:lstStyle>
          <a:p>
            <a:r>
              <a:rPr lang="de-DE" dirty="0" smtClean="0"/>
              <a:t>Repertoire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Facticity</a:t>
            </a:r>
            <a:endParaRPr lang="de-DE" dirty="0"/>
          </a:p>
        </p:txBody>
      </p:sp>
      <p:sp>
        <p:nvSpPr>
          <p:cNvPr id="46" name="Textfeld 44"/>
          <p:cNvSpPr txBox="1">
            <a:spLocks noChangeArrowheads="1"/>
          </p:cNvSpPr>
          <p:nvPr/>
        </p:nvSpPr>
        <p:spPr bwMode="auto">
          <a:xfrm>
            <a:off x="4719521" y="3644213"/>
            <a:ext cx="3308864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200" i="1" dirty="0" err="1" smtClean="0">
                <a:solidFill>
                  <a:schemeClr val="bg1"/>
                </a:solidFill>
                <a:latin typeface="Cambria" pitchFamily="18" charset="0"/>
              </a:rPr>
              <a:t>Contingent</a:t>
            </a:r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 Repertoire</a:t>
            </a:r>
            <a:endParaRPr lang="de-DE" sz="1200" i="1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 flipH="1">
            <a:off x="1082178" y="5870115"/>
            <a:ext cx="3308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Eine Ecke des Rechtecks abrunden 47"/>
          <p:cNvSpPr/>
          <p:nvPr/>
        </p:nvSpPr>
        <p:spPr bwMode="auto">
          <a:xfrm>
            <a:off x="4719521" y="3921211"/>
            <a:ext cx="3308864" cy="1948902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       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People </a:t>
            </a:r>
            <a:r>
              <a:rPr lang="en-US" sz="1400" dirty="0">
                <a:solidFill>
                  <a:srgbClr val="356473"/>
                </a:solidFill>
                <a:latin typeface="Cambria" pitchFamily="18" charset="0"/>
              </a:rPr>
              <a:t>say, well, where’s the smoking gun? Well, we don’t want to see a smoking gun from a weapon of mass 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destruction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“ </a:t>
            </a:r>
            <a:r>
              <a:rPr lang="de-DE" sz="1200" i="1" dirty="0">
                <a:solidFill>
                  <a:srgbClr val="356473"/>
                </a:solidFill>
                <a:latin typeface="Cambria" pitchFamily="18" charset="0"/>
              </a:rPr>
              <a:t>(Rumsfeld)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there </a:t>
            </a:r>
            <a:r>
              <a:rPr lang="en-US" sz="1400" dirty="0">
                <a:solidFill>
                  <a:srgbClr val="356473"/>
                </a:solidFill>
                <a:latin typeface="Cambria" pitchFamily="18" charset="0"/>
              </a:rPr>
              <a:t>will always be some uncertainty about how quickly he can acquire nuclear </a:t>
            </a:r>
            <a:r>
              <a:rPr lang="en-US" sz="1400" dirty="0" smtClean="0">
                <a:solidFill>
                  <a:srgbClr val="356473"/>
                </a:solidFill>
                <a:latin typeface="Cambria" pitchFamily="18" charset="0"/>
              </a:rPr>
              <a:t>weapons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“ </a:t>
            </a:r>
            <a:r>
              <a:rPr lang="de-DE" sz="1200" dirty="0">
                <a:solidFill>
                  <a:srgbClr val="356473"/>
                </a:solidFill>
                <a:latin typeface="Cambria" pitchFamily="18" charset="0"/>
              </a:rPr>
              <a:t>(Rice)</a:t>
            </a: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4719521" y="5870115"/>
            <a:ext cx="327542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uppieren 24"/>
          <p:cNvGrpSpPr/>
          <p:nvPr/>
        </p:nvGrpSpPr>
        <p:grpSpPr>
          <a:xfrm>
            <a:off x="3861636" y="880752"/>
            <a:ext cx="419907" cy="336631"/>
            <a:chOff x="3851920" y="620688"/>
            <a:chExt cx="936104" cy="750457"/>
          </a:xfrm>
        </p:grpSpPr>
        <p:sp>
          <p:nvSpPr>
            <p:cNvPr id="16" name="AutoShape 5"/>
            <p:cNvSpPr>
              <a:spLocks noChangeAspect="1" noChangeArrowheads="1" noTextEdit="1"/>
            </p:cNvSpPr>
            <p:nvPr/>
          </p:nvSpPr>
          <p:spPr bwMode="auto">
            <a:xfrm>
              <a:off x="3851920" y="620688"/>
              <a:ext cx="936104" cy="75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3867653" y="636421"/>
              <a:ext cx="904638" cy="682806"/>
            </a:xfrm>
            <a:custGeom>
              <a:avLst/>
              <a:gdLst>
                <a:gd name="T0" fmla="*/ 576 w 1150"/>
                <a:gd name="T1" fmla="*/ 0 h 868"/>
                <a:gd name="T2" fmla="*/ 460 w 1150"/>
                <a:gd name="T3" fmla="*/ 8 h 868"/>
                <a:gd name="T4" fmla="*/ 352 w 1150"/>
                <a:gd name="T5" fmla="*/ 26 h 868"/>
                <a:gd name="T6" fmla="*/ 254 w 1150"/>
                <a:gd name="T7" fmla="*/ 58 h 868"/>
                <a:gd name="T8" fmla="*/ 168 w 1150"/>
                <a:gd name="T9" fmla="*/ 98 h 868"/>
                <a:gd name="T10" fmla="*/ 98 w 1150"/>
                <a:gd name="T11" fmla="*/ 146 h 868"/>
                <a:gd name="T12" fmla="*/ 46 w 1150"/>
                <a:gd name="T13" fmla="*/ 204 h 868"/>
                <a:gd name="T14" fmla="*/ 26 w 1150"/>
                <a:gd name="T15" fmla="*/ 234 h 868"/>
                <a:gd name="T16" fmla="*/ 12 w 1150"/>
                <a:gd name="T17" fmla="*/ 266 h 868"/>
                <a:gd name="T18" fmla="*/ 4 w 1150"/>
                <a:gd name="T19" fmla="*/ 298 h 868"/>
                <a:gd name="T20" fmla="*/ 0 w 1150"/>
                <a:gd name="T21" fmla="*/ 332 h 868"/>
                <a:gd name="T22" fmla="*/ 2 w 1150"/>
                <a:gd name="T23" fmla="*/ 362 h 868"/>
                <a:gd name="T24" fmla="*/ 18 w 1150"/>
                <a:gd name="T25" fmla="*/ 416 h 868"/>
                <a:gd name="T26" fmla="*/ 48 w 1150"/>
                <a:gd name="T27" fmla="*/ 466 h 868"/>
                <a:gd name="T28" fmla="*/ 92 w 1150"/>
                <a:gd name="T29" fmla="*/ 514 h 868"/>
                <a:gd name="T30" fmla="*/ 148 w 1150"/>
                <a:gd name="T31" fmla="*/ 556 h 868"/>
                <a:gd name="T32" fmla="*/ 216 w 1150"/>
                <a:gd name="T33" fmla="*/ 592 h 868"/>
                <a:gd name="T34" fmla="*/ 290 w 1150"/>
                <a:gd name="T35" fmla="*/ 622 h 868"/>
                <a:gd name="T36" fmla="*/ 374 w 1150"/>
                <a:gd name="T37" fmla="*/ 644 h 868"/>
                <a:gd name="T38" fmla="*/ 296 w 1150"/>
                <a:gd name="T39" fmla="*/ 868 h 868"/>
                <a:gd name="T40" fmla="*/ 564 w 1150"/>
                <a:gd name="T41" fmla="*/ 666 h 868"/>
                <a:gd name="T42" fmla="*/ 576 w 1150"/>
                <a:gd name="T43" fmla="*/ 666 h 868"/>
                <a:gd name="T44" fmla="*/ 692 w 1150"/>
                <a:gd name="T45" fmla="*/ 658 h 868"/>
                <a:gd name="T46" fmla="*/ 800 w 1150"/>
                <a:gd name="T47" fmla="*/ 640 h 868"/>
                <a:gd name="T48" fmla="*/ 898 w 1150"/>
                <a:gd name="T49" fmla="*/ 608 h 868"/>
                <a:gd name="T50" fmla="*/ 982 w 1150"/>
                <a:gd name="T51" fmla="*/ 568 h 868"/>
                <a:gd name="T52" fmla="*/ 1052 w 1150"/>
                <a:gd name="T53" fmla="*/ 518 h 868"/>
                <a:gd name="T54" fmla="*/ 1106 w 1150"/>
                <a:gd name="T55" fmla="*/ 462 h 868"/>
                <a:gd name="T56" fmla="*/ 1124 w 1150"/>
                <a:gd name="T57" fmla="*/ 432 h 868"/>
                <a:gd name="T58" fmla="*/ 1138 w 1150"/>
                <a:gd name="T59" fmla="*/ 400 h 868"/>
                <a:gd name="T60" fmla="*/ 1148 w 1150"/>
                <a:gd name="T61" fmla="*/ 366 h 868"/>
                <a:gd name="T62" fmla="*/ 1150 w 1150"/>
                <a:gd name="T63" fmla="*/ 332 h 868"/>
                <a:gd name="T64" fmla="*/ 1150 w 1150"/>
                <a:gd name="T65" fmla="*/ 316 h 868"/>
                <a:gd name="T66" fmla="*/ 1144 w 1150"/>
                <a:gd name="T67" fmla="*/ 282 h 868"/>
                <a:gd name="T68" fmla="*/ 1132 w 1150"/>
                <a:gd name="T69" fmla="*/ 250 h 868"/>
                <a:gd name="T70" fmla="*/ 1116 w 1150"/>
                <a:gd name="T71" fmla="*/ 218 h 868"/>
                <a:gd name="T72" fmla="*/ 1082 w 1150"/>
                <a:gd name="T73" fmla="*/ 174 h 868"/>
                <a:gd name="T74" fmla="*/ 1020 w 1150"/>
                <a:gd name="T75" fmla="*/ 122 h 868"/>
                <a:gd name="T76" fmla="*/ 942 w 1150"/>
                <a:gd name="T77" fmla="*/ 76 h 868"/>
                <a:gd name="T78" fmla="*/ 850 w 1150"/>
                <a:gd name="T79" fmla="*/ 40 h 868"/>
                <a:gd name="T80" fmla="*/ 746 w 1150"/>
                <a:gd name="T81" fmla="*/ 16 h 868"/>
                <a:gd name="T82" fmla="*/ 634 w 1150"/>
                <a:gd name="T83" fmla="*/ 2 h 868"/>
                <a:gd name="T84" fmla="*/ 576 w 1150"/>
                <a:gd name="T8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0" h="868">
                  <a:moveTo>
                    <a:pt x="576" y="0"/>
                  </a:moveTo>
                  <a:lnTo>
                    <a:pt x="576" y="0"/>
                  </a:lnTo>
                  <a:lnTo>
                    <a:pt x="516" y="2"/>
                  </a:lnTo>
                  <a:lnTo>
                    <a:pt x="460" y="8"/>
                  </a:lnTo>
                  <a:lnTo>
                    <a:pt x="404" y="16"/>
                  </a:lnTo>
                  <a:lnTo>
                    <a:pt x="352" y="26"/>
                  </a:lnTo>
                  <a:lnTo>
                    <a:pt x="302" y="40"/>
                  </a:lnTo>
                  <a:lnTo>
                    <a:pt x="254" y="58"/>
                  </a:lnTo>
                  <a:lnTo>
                    <a:pt x="210" y="76"/>
                  </a:lnTo>
                  <a:lnTo>
                    <a:pt x="168" y="98"/>
                  </a:lnTo>
                  <a:lnTo>
                    <a:pt x="132" y="122"/>
                  </a:lnTo>
                  <a:lnTo>
                    <a:pt x="98" y="146"/>
                  </a:lnTo>
                  <a:lnTo>
                    <a:pt x="70" y="174"/>
                  </a:lnTo>
                  <a:lnTo>
                    <a:pt x="46" y="204"/>
                  </a:lnTo>
                  <a:lnTo>
                    <a:pt x="36" y="218"/>
                  </a:lnTo>
                  <a:lnTo>
                    <a:pt x="26" y="234"/>
                  </a:lnTo>
                  <a:lnTo>
                    <a:pt x="18" y="250"/>
                  </a:lnTo>
                  <a:lnTo>
                    <a:pt x="12" y="266"/>
                  </a:lnTo>
                  <a:lnTo>
                    <a:pt x="6" y="282"/>
                  </a:lnTo>
                  <a:lnTo>
                    <a:pt x="4" y="298"/>
                  </a:lnTo>
                  <a:lnTo>
                    <a:pt x="0" y="316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2" y="362"/>
                  </a:lnTo>
                  <a:lnTo>
                    <a:pt x="8" y="388"/>
                  </a:lnTo>
                  <a:lnTo>
                    <a:pt x="18" y="416"/>
                  </a:lnTo>
                  <a:lnTo>
                    <a:pt x="32" y="442"/>
                  </a:lnTo>
                  <a:lnTo>
                    <a:pt x="48" y="466"/>
                  </a:lnTo>
                  <a:lnTo>
                    <a:pt x="70" y="490"/>
                  </a:lnTo>
                  <a:lnTo>
                    <a:pt x="92" y="514"/>
                  </a:lnTo>
                  <a:lnTo>
                    <a:pt x="120" y="536"/>
                  </a:lnTo>
                  <a:lnTo>
                    <a:pt x="148" y="556"/>
                  </a:lnTo>
                  <a:lnTo>
                    <a:pt x="180" y="574"/>
                  </a:lnTo>
                  <a:lnTo>
                    <a:pt x="216" y="592"/>
                  </a:lnTo>
                  <a:lnTo>
                    <a:pt x="252" y="608"/>
                  </a:lnTo>
                  <a:lnTo>
                    <a:pt x="290" y="622"/>
                  </a:lnTo>
                  <a:lnTo>
                    <a:pt x="332" y="634"/>
                  </a:lnTo>
                  <a:lnTo>
                    <a:pt x="374" y="644"/>
                  </a:lnTo>
                  <a:lnTo>
                    <a:pt x="420" y="654"/>
                  </a:lnTo>
                  <a:lnTo>
                    <a:pt x="296" y="868"/>
                  </a:lnTo>
                  <a:lnTo>
                    <a:pt x="564" y="666"/>
                  </a:lnTo>
                  <a:lnTo>
                    <a:pt x="564" y="666"/>
                  </a:lnTo>
                  <a:lnTo>
                    <a:pt x="576" y="666"/>
                  </a:lnTo>
                  <a:lnTo>
                    <a:pt x="576" y="666"/>
                  </a:lnTo>
                  <a:lnTo>
                    <a:pt x="634" y="664"/>
                  </a:lnTo>
                  <a:lnTo>
                    <a:pt x="692" y="658"/>
                  </a:lnTo>
                  <a:lnTo>
                    <a:pt x="746" y="650"/>
                  </a:lnTo>
                  <a:lnTo>
                    <a:pt x="800" y="640"/>
                  </a:lnTo>
                  <a:lnTo>
                    <a:pt x="850" y="626"/>
                  </a:lnTo>
                  <a:lnTo>
                    <a:pt x="898" y="608"/>
                  </a:lnTo>
                  <a:lnTo>
                    <a:pt x="942" y="590"/>
                  </a:lnTo>
                  <a:lnTo>
                    <a:pt x="982" y="568"/>
                  </a:lnTo>
                  <a:lnTo>
                    <a:pt x="1020" y="544"/>
                  </a:lnTo>
                  <a:lnTo>
                    <a:pt x="1052" y="518"/>
                  </a:lnTo>
                  <a:lnTo>
                    <a:pt x="1082" y="492"/>
                  </a:lnTo>
                  <a:lnTo>
                    <a:pt x="1106" y="462"/>
                  </a:lnTo>
                  <a:lnTo>
                    <a:pt x="1116" y="448"/>
                  </a:lnTo>
                  <a:lnTo>
                    <a:pt x="1124" y="432"/>
                  </a:lnTo>
                  <a:lnTo>
                    <a:pt x="1132" y="416"/>
                  </a:lnTo>
                  <a:lnTo>
                    <a:pt x="1138" y="400"/>
                  </a:lnTo>
                  <a:lnTo>
                    <a:pt x="1144" y="384"/>
                  </a:lnTo>
                  <a:lnTo>
                    <a:pt x="1148" y="366"/>
                  </a:lnTo>
                  <a:lnTo>
                    <a:pt x="1150" y="350"/>
                  </a:lnTo>
                  <a:lnTo>
                    <a:pt x="1150" y="332"/>
                  </a:lnTo>
                  <a:lnTo>
                    <a:pt x="1150" y="332"/>
                  </a:lnTo>
                  <a:lnTo>
                    <a:pt x="1150" y="316"/>
                  </a:lnTo>
                  <a:lnTo>
                    <a:pt x="1148" y="298"/>
                  </a:lnTo>
                  <a:lnTo>
                    <a:pt x="1144" y="282"/>
                  </a:lnTo>
                  <a:lnTo>
                    <a:pt x="1138" y="266"/>
                  </a:lnTo>
                  <a:lnTo>
                    <a:pt x="1132" y="250"/>
                  </a:lnTo>
                  <a:lnTo>
                    <a:pt x="1124" y="234"/>
                  </a:lnTo>
                  <a:lnTo>
                    <a:pt x="1116" y="218"/>
                  </a:lnTo>
                  <a:lnTo>
                    <a:pt x="1106" y="204"/>
                  </a:lnTo>
                  <a:lnTo>
                    <a:pt x="1082" y="174"/>
                  </a:lnTo>
                  <a:lnTo>
                    <a:pt x="1052" y="146"/>
                  </a:lnTo>
                  <a:lnTo>
                    <a:pt x="1020" y="122"/>
                  </a:lnTo>
                  <a:lnTo>
                    <a:pt x="982" y="98"/>
                  </a:lnTo>
                  <a:lnTo>
                    <a:pt x="942" y="76"/>
                  </a:lnTo>
                  <a:lnTo>
                    <a:pt x="898" y="58"/>
                  </a:lnTo>
                  <a:lnTo>
                    <a:pt x="850" y="40"/>
                  </a:lnTo>
                  <a:lnTo>
                    <a:pt x="800" y="26"/>
                  </a:lnTo>
                  <a:lnTo>
                    <a:pt x="746" y="16"/>
                  </a:lnTo>
                  <a:lnTo>
                    <a:pt x="692" y="8"/>
                  </a:lnTo>
                  <a:lnTo>
                    <a:pt x="634" y="2"/>
                  </a:lnTo>
                  <a:lnTo>
                    <a:pt x="576" y="0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3855067" y="623835"/>
              <a:ext cx="929811" cy="744164"/>
            </a:xfrm>
            <a:custGeom>
              <a:avLst/>
              <a:gdLst>
                <a:gd name="T0" fmla="*/ 176 w 1182"/>
                <a:gd name="T1" fmla="*/ 100 h 946"/>
                <a:gd name="T2" fmla="*/ 100 w 1182"/>
                <a:gd name="T3" fmla="*/ 154 h 946"/>
                <a:gd name="T4" fmla="*/ 58 w 1182"/>
                <a:gd name="T5" fmla="*/ 198 h 946"/>
                <a:gd name="T6" fmla="*/ 36 w 1182"/>
                <a:gd name="T7" fmla="*/ 230 h 946"/>
                <a:gd name="T8" fmla="*/ 18 w 1182"/>
                <a:gd name="T9" fmla="*/ 262 h 946"/>
                <a:gd name="T10" fmla="*/ 6 w 1182"/>
                <a:gd name="T11" fmla="*/ 296 h 946"/>
                <a:gd name="T12" fmla="*/ 0 w 1182"/>
                <a:gd name="T13" fmla="*/ 332 h 946"/>
                <a:gd name="T14" fmla="*/ 0 w 1182"/>
                <a:gd name="T15" fmla="*/ 348 h 946"/>
                <a:gd name="T16" fmla="*/ 8 w 1182"/>
                <a:gd name="T17" fmla="*/ 408 h 946"/>
                <a:gd name="T18" fmla="*/ 32 w 1182"/>
                <a:gd name="T19" fmla="*/ 464 h 946"/>
                <a:gd name="T20" fmla="*/ 72 w 1182"/>
                <a:gd name="T21" fmla="*/ 516 h 946"/>
                <a:gd name="T22" fmla="*/ 126 w 1182"/>
                <a:gd name="T23" fmla="*/ 564 h 946"/>
                <a:gd name="T24" fmla="*/ 154 w 1182"/>
                <a:gd name="T25" fmla="*/ 584 h 946"/>
                <a:gd name="T26" fmla="*/ 218 w 1182"/>
                <a:gd name="T27" fmla="*/ 620 h 946"/>
                <a:gd name="T28" fmla="*/ 290 w 1182"/>
                <a:gd name="T29" fmla="*/ 650 h 946"/>
                <a:gd name="T30" fmla="*/ 368 w 1182"/>
                <a:gd name="T31" fmla="*/ 672 h 946"/>
                <a:gd name="T32" fmla="*/ 410 w 1182"/>
                <a:gd name="T33" fmla="*/ 680 h 946"/>
                <a:gd name="T34" fmla="*/ 258 w 1182"/>
                <a:gd name="T35" fmla="*/ 946 h 946"/>
                <a:gd name="T36" fmla="*/ 586 w 1182"/>
                <a:gd name="T37" fmla="*/ 698 h 946"/>
                <a:gd name="T38" fmla="*/ 592 w 1182"/>
                <a:gd name="T39" fmla="*/ 698 h 946"/>
                <a:gd name="T40" fmla="*/ 706 w 1182"/>
                <a:gd name="T41" fmla="*/ 692 h 946"/>
                <a:gd name="T42" fmla="*/ 816 w 1182"/>
                <a:gd name="T43" fmla="*/ 672 h 946"/>
                <a:gd name="T44" fmla="*/ 916 w 1182"/>
                <a:gd name="T45" fmla="*/ 640 h 946"/>
                <a:gd name="T46" fmla="*/ 1006 w 1182"/>
                <a:gd name="T47" fmla="*/ 598 h 946"/>
                <a:gd name="T48" fmla="*/ 1046 w 1182"/>
                <a:gd name="T49" fmla="*/ 572 h 946"/>
                <a:gd name="T50" fmla="*/ 1112 w 1182"/>
                <a:gd name="T51" fmla="*/ 516 h 946"/>
                <a:gd name="T52" fmla="*/ 1138 w 1182"/>
                <a:gd name="T53" fmla="*/ 484 h 946"/>
                <a:gd name="T54" fmla="*/ 1156 w 1182"/>
                <a:gd name="T55" fmla="*/ 452 h 946"/>
                <a:gd name="T56" fmla="*/ 1172 w 1182"/>
                <a:gd name="T57" fmla="*/ 418 h 946"/>
                <a:gd name="T58" fmla="*/ 1180 w 1182"/>
                <a:gd name="T59" fmla="*/ 384 h 946"/>
                <a:gd name="T60" fmla="*/ 1182 w 1182"/>
                <a:gd name="T61" fmla="*/ 348 h 946"/>
                <a:gd name="T62" fmla="*/ 1182 w 1182"/>
                <a:gd name="T63" fmla="*/ 332 h 946"/>
                <a:gd name="T64" fmla="*/ 1176 w 1182"/>
                <a:gd name="T65" fmla="*/ 296 h 946"/>
                <a:gd name="T66" fmla="*/ 1164 w 1182"/>
                <a:gd name="T67" fmla="*/ 262 h 946"/>
                <a:gd name="T68" fmla="*/ 1148 w 1182"/>
                <a:gd name="T69" fmla="*/ 230 h 946"/>
                <a:gd name="T70" fmla="*/ 1126 w 1182"/>
                <a:gd name="T71" fmla="*/ 198 h 946"/>
                <a:gd name="T72" fmla="*/ 1082 w 1182"/>
                <a:gd name="T73" fmla="*/ 154 h 946"/>
                <a:gd name="T74" fmla="*/ 1006 w 1182"/>
                <a:gd name="T75" fmla="*/ 100 h 946"/>
                <a:gd name="T76" fmla="*/ 962 w 1182"/>
                <a:gd name="T77" fmla="*/ 78 h 946"/>
                <a:gd name="T78" fmla="*/ 868 w 1182"/>
                <a:gd name="T79" fmla="*/ 40 h 946"/>
                <a:gd name="T80" fmla="*/ 762 w 1182"/>
                <a:gd name="T81" fmla="*/ 14 h 946"/>
                <a:gd name="T82" fmla="*/ 650 w 1182"/>
                <a:gd name="T83" fmla="*/ 2 h 946"/>
                <a:gd name="T84" fmla="*/ 592 w 1182"/>
                <a:gd name="T85" fmla="*/ 0 h 946"/>
                <a:gd name="T86" fmla="*/ 476 w 1182"/>
                <a:gd name="T87" fmla="*/ 6 h 946"/>
                <a:gd name="T88" fmla="*/ 366 w 1182"/>
                <a:gd name="T89" fmla="*/ 26 h 946"/>
                <a:gd name="T90" fmla="*/ 266 w 1182"/>
                <a:gd name="T91" fmla="*/ 58 h 946"/>
                <a:gd name="T92" fmla="*/ 176 w 1182"/>
                <a:gd name="T93" fmla="*/ 10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2" h="946">
                  <a:moveTo>
                    <a:pt x="176" y="100"/>
                  </a:moveTo>
                  <a:lnTo>
                    <a:pt x="176" y="100"/>
                  </a:lnTo>
                  <a:lnTo>
                    <a:pt x="136" y="126"/>
                  </a:lnTo>
                  <a:lnTo>
                    <a:pt x="100" y="154"/>
                  </a:lnTo>
                  <a:lnTo>
                    <a:pt x="70" y="182"/>
                  </a:lnTo>
                  <a:lnTo>
                    <a:pt x="58" y="198"/>
                  </a:lnTo>
                  <a:lnTo>
                    <a:pt x="46" y="214"/>
                  </a:lnTo>
                  <a:lnTo>
                    <a:pt x="36" y="230"/>
                  </a:lnTo>
                  <a:lnTo>
                    <a:pt x="26" y="246"/>
                  </a:lnTo>
                  <a:lnTo>
                    <a:pt x="18" y="262"/>
                  </a:lnTo>
                  <a:lnTo>
                    <a:pt x="12" y="280"/>
                  </a:lnTo>
                  <a:lnTo>
                    <a:pt x="6" y="296"/>
                  </a:lnTo>
                  <a:lnTo>
                    <a:pt x="2" y="314"/>
                  </a:lnTo>
                  <a:lnTo>
                    <a:pt x="0" y="33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2" y="378"/>
                  </a:lnTo>
                  <a:lnTo>
                    <a:pt x="8" y="408"/>
                  </a:lnTo>
                  <a:lnTo>
                    <a:pt x="18" y="436"/>
                  </a:lnTo>
                  <a:lnTo>
                    <a:pt x="32" y="464"/>
                  </a:lnTo>
                  <a:lnTo>
                    <a:pt x="50" y="490"/>
                  </a:lnTo>
                  <a:lnTo>
                    <a:pt x="72" y="516"/>
                  </a:lnTo>
                  <a:lnTo>
                    <a:pt x="96" y="540"/>
                  </a:lnTo>
                  <a:lnTo>
                    <a:pt x="126" y="564"/>
                  </a:lnTo>
                  <a:lnTo>
                    <a:pt x="126" y="564"/>
                  </a:lnTo>
                  <a:lnTo>
                    <a:pt x="154" y="584"/>
                  </a:lnTo>
                  <a:lnTo>
                    <a:pt x="184" y="602"/>
                  </a:lnTo>
                  <a:lnTo>
                    <a:pt x="218" y="620"/>
                  </a:lnTo>
                  <a:lnTo>
                    <a:pt x="254" y="636"/>
                  </a:lnTo>
                  <a:lnTo>
                    <a:pt x="290" y="650"/>
                  </a:lnTo>
                  <a:lnTo>
                    <a:pt x="328" y="662"/>
                  </a:lnTo>
                  <a:lnTo>
                    <a:pt x="368" y="672"/>
                  </a:lnTo>
                  <a:lnTo>
                    <a:pt x="410" y="680"/>
                  </a:lnTo>
                  <a:lnTo>
                    <a:pt x="410" y="680"/>
                  </a:lnTo>
                  <a:lnTo>
                    <a:pt x="258" y="946"/>
                  </a:lnTo>
                  <a:lnTo>
                    <a:pt x="258" y="946"/>
                  </a:lnTo>
                  <a:lnTo>
                    <a:pt x="586" y="698"/>
                  </a:lnTo>
                  <a:lnTo>
                    <a:pt x="586" y="698"/>
                  </a:lnTo>
                  <a:lnTo>
                    <a:pt x="592" y="698"/>
                  </a:lnTo>
                  <a:lnTo>
                    <a:pt x="592" y="698"/>
                  </a:lnTo>
                  <a:lnTo>
                    <a:pt x="650" y="696"/>
                  </a:lnTo>
                  <a:lnTo>
                    <a:pt x="706" y="692"/>
                  </a:lnTo>
                  <a:lnTo>
                    <a:pt x="762" y="684"/>
                  </a:lnTo>
                  <a:lnTo>
                    <a:pt x="816" y="672"/>
                  </a:lnTo>
                  <a:lnTo>
                    <a:pt x="868" y="658"/>
                  </a:lnTo>
                  <a:lnTo>
                    <a:pt x="916" y="640"/>
                  </a:lnTo>
                  <a:lnTo>
                    <a:pt x="962" y="620"/>
                  </a:lnTo>
                  <a:lnTo>
                    <a:pt x="1006" y="598"/>
                  </a:lnTo>
                  <a:lnTo>
                    <a:pt x="1006" y="598"/>
                  </a:lnTo>
                  <a:lnTo>
                    <a:pt x="1046" y="572"/>
                  </a:lnTo>
                  <a:lnTo>
                    <a:pt x="1082" y="544"/>
                  </a:lnTo>
                  <a:lnTo>
                    <a:pt x="1112" y="516"/>
                  </a:lnTo>
                  <a:lnTo>
                    <a:pt x="1126" y="500"/>
                  </a:lnTo>
                  <a:lnTo>
                    <a:pt x="1138" y="484"/>
                  </a:lnTo>
                  <a:lnTo>
                    <a:pt x="1148" y="468"/>
                  </a:lnTo>
                  <a:lnTo>
                    <a:pt x="1156" y="452"/>
                  </a:lnTo>
                  <a:lnTo>
                    <a:pt x="1164" y="436"/>
                  </a:lnTo>
                  <a:lnTo>
                    <a:pt x="1172" y="418"/>
                  </a:lnTo>
                  <a:lnTo>
                    <a:pt x="1176" y="402"/>
                  </a:lnTo>
                  <a:lnTo>
                    <a:pt x="1180" y="384"/>
                  </a:lnTo>
                  <a:lnTo>
                    <a:pt x="1182" y="366"/>
                  </a:lnTo>
                  <a:lnTo>
                    <a:pt x="1182" y="348"/>
                  </a:lnTo>
                  <a:lnTo>
                    <a:pt x="1182" y="348"/>
                  </a:lnTo>
                  <a:lnTo>
                    <a:pt x="1182" y="332"/>
                  </a:lnTo>
                  <a:lnTo>
                    <a:pt x="1180" y="314"/>
                  </a:lnTo>
                  <a:lnTo>
                    <a:pt x="1176" y="296"/>
                  </a:lnTo>
                  <a:lnTo>
                    <a:pt x="1172" y="280"/>
                  </a:lnTo>
                  <a:lnTo>
                    <a:pt x="1164" y="262"/>
                  </a:lnTo>
                  <a:lnTo>
                    <a:pt x="1156" y="246"/>
                  </a:lnTo>
                  <a:lnTo>
                    <a:pt x="1148" y="230"/>
                  </a:lnTo>
                  <a:lnTo>
                    <a:pt x="1138" y="214"/>
                  </a:lnTo>
                  <a:lnTo>
                    <a:pt x="1126" y="198"/>
                  </a:lnTo>
                  <a:lnTo>
                    <a:pt x="1112" y="182"/>
                  </a:lnTo>
                  <a:lnTo>
                    <a:pt x="1082" y="154"/>
                  </a:lnTo>
                  <a:lnTo>
                    <a:pt x="1046" y="126"/>
                  </a:lnTo>
                  <a:lnTo>
                    <a:pt x="1006" y="100"/>
                  </a:lnTo>
                  <a:lnTo>
                    <a:pt x="1006" y="100"/>
                  </a:lnTo>
                  <a:lnTo>
                    <a:pt x="962" y="78"/>
                  </a:lnTo>
                  <a:lnTo>
                    <a:pt x="916" y="58"/>
                  </a:lnTo>
                  <a:lnTo>
                    <a:pt x="868" y="40"/>
                  </a:lnTo>
                  <a:lnTo>
                    <a:pt x="816" y="26"/>
                  </a:lnTo>
                  <a:lnTo>
                    <a:pt x="762" y="14"/>
                  </a:lnTo>
                  <a:lnTo>
                    <a:pt x="706" y="6"/>
                  </a:lnTo>
                  <a:lnTo>
                    <a:pt x="650" y="2"/>
                  </a:lnTo>
                  <a:lnTo>
                    <a:pt x="592" y="0"/>
                  </a:lnTo>
                  <a:lnTo>
                    <a:pt x="592" y="0"/>
                  </a:lnTo>
                  <a:lnTo>
                    <a:pt x="534" y="2"/>
                  </a:lnTo>
                  <a:lnTo>
                    <a:pt x="476" y="6"/>
                  </a:lnTo>
                  <a:lnTo>
                    <a:pt x="420" y="14"/>
                  </a:lnTo>
                  <a:lnTo>
                    <a:pt x="366" y="26"/>
                  </a:lnTo>
                  <a:lnTo>
                    <a:pt x="316" y="40"/>
                  </a:lnTo>
                  <a:lnTo>
                    <a:pt x="266" y="58"/>
                  </a:lnTo>
                  <a:lnTo>
                    <a:pt x="220" y="78"/>
                  </a:lnTo>
                  <a:lnTo>
                    <a:pt x="176" y="100"/>
                  </a:lnTo>
                  <a:lnTo>
                    <a:pt x="176" y="100"/>
                  </a:lnTo>
                  <a:close/>
                </a:path>
              </a:pathLst>
            </a:custGeom>
            <a:solidFill>
              <a:srgbClr val="3564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3880239" y="649007"/>
              <a:ext cx="879466" cy="623021"/>
            </a:xfrm>
            <a:custGeom>
              <a:avLst/>
              <a:gdLst>
                <a:gd name="T0" fmla="*/ 430 w 1118"/>
                <a:gd name="T1" fmla="*/ 626 h 792"/>
                <a:gd name="T2" fmla="*/ 406 w 1118"/>
                <a:gd name="T3" fmla="*/ 622 h 792"/>
                <a:gd name="T4" fmla="*/ 320 w 1118"/>
                <a:gd name="T5" fmla="*/ 602 h 792"/>
                <a:gd name="T6" fmla="*/ 242 w 1118"/>
                <a:gd name="T7" fmla="*/ 578 h 792"/>
                <a:gd name="T8" fmla="*/ 172 w 1118"/>
                <a:gd name="T9" fmla="*/ 546 h 792"/>
                <a:gd name="T10" fmla="*/ 114 w 1118"/>
                <a:gd name="T11" fmla="*/ 508 h 792"/>
                <a:gd name="T12" fmla="*/ 66 w 1118"/>
                <a:gd name="T13" fmla="*/ 464 h 792"/>
                <a:gd name="T14" fmla="*/ 30 w 1118"/>
                <a:gd name="T15" fmla="*/ 418 h 792"/>
                <a:gd name="T16" fmla="*/ 8 w 1118"/>
                <a:gd name="T17" fmla="*/ 368 h 792"/>
                <a:gd name="T18" fmla="*/ 0 w 1118"/>
                <a:gd name="T19" fmla="*/ 316 h 792"/>
                <a:gd name="T20" fmla="*/ 0 w 1118"/>
                <a:gd name="T21" fmla="*/ 300 h 792"/>
                <a:gd name="T22" fmla="*/ 6 w 1118"/>
                <a:gd name="T23" fmla="*/ 268 h 792"/>
                <a:gd name="T24" fmla="*/ 18 w 1118"/>
                <a:gd name="T25" fmla="*/ 238 h 792"/>
                <a:gd name="T26" fmla="*/ 34 w 1118"/>
                <a:gd name="T27" fmla="*/ 208 h 792"/>
                <a:gd name="T28" fmla="*/ 68 w 1118"/>
                <a:gd name="T29" fmla="*/ 166 h 792"/>
                <a:gd name="T30" fmla="*/ 128 w 1118"/>
                <a:gd name="T31" fmla="*/ 116 h 792"/>
                <a:gd name="T32" fmla="*/ 204 w 1118"/>
                <a:gd name="T33" fmla="*/ 72 h 792"/>
                <a:gd name="T34" fmla="*/ 294 w 1118"/>
                <a:gd name="T35" fmla="*/ 38 h 792"/>
                <a:gd name="T36" fmla="*/ 394 w 1118"/>
                <a:gd name="T37" fmla="*/ 14 h 792"/>
                <a:gd name="T38" fmla="*/ 502 w 1118"/>
                <a:gd name="T39" fmla="*/ 2 h 792"/>
                <a:gd name="T40" fmla="*/ 560 w 1118"/>
                <a:gd name="T41" fmla="*/ 0 h 792"/>
                <a:gd name="T42" fmla="*/ 672 w 1118"/>
                <a:gd name="T43" fmla="*/ 6 h 792"/>
                <a:gd name="T44" fmla="*/ 776 w 1118"/>
                <a:gd name="T45" fmla="*/ 26 h 792"/>
                <a:gd name="T46" fmla="*/ 872 w 1118"/>
                <a:gd name="T47" fmla="*/ 54 h 792"/>
                <a:gd name="T48" fmla="*/ 954 w 1118"/>
                <a:gd name="T49" fmla="*/ 94 h 792"/>
                <a:gd name="T50" fmla="*/ 1022 w 1118"/>
                <a:gd name="T51" fmla="*/ 140 h 792"/>
                <a:gd name="T52" fmla="*/ 1074 w 1118"/>
                <a:gd name="T53" fmla="*/ 194 h 792"/>
                <a:gd name="T54" fmla="*/ 1094 w 1118"/>
                <a:gd name="T55" fmla="*/ 222 h 792"/>
                <a:gd name="T56" fmla="*/ 1108 w 1118"/>
                <a:gd name="T57" fmla="*/ 254 h 792"/>
                <a:gd name="T58" fmla="*/ 1116 w 1118"/>
                <a:gd name="T59" fmla="*/ 284 h 792"/>
                <a:gd name="T60" fmla="*/ 1118 w 1118"/>
                <a:gd name="T61" fmla="*/ 316 h 792"/>
                <a:gd name="T62" fmla="*/ 1118 w 1118"/>
                <a:gd name="T63" fmla="*/ 334 h 792"/>
                <a:gd name="T64" fmla="*/ 1112 w 1118"/>
                <a:gd name="T65" fmla="*/ 366 h 792"/>
                <a:gd name="T66" fmla="*/ 1100 w 1118"/>
                <a:gd name="T67" fmla="*/ 396 h 792"/>
                <a:gd name="T68" fmla="*/ 1084 w 1118"/>
                <a:gd name="T69" fmla="*/ 426 h 792"/>
                <a:gd name="T70" fmla="*/ 1050 w 1118"/>
                <a:gd name="T71" fmla="*/ 468 h 792"/>
                <a:gd name="T72" fmla="*/ 990 w 1118"/>
                <a:gd name="T73" fmla="*/ 518 h 792"/>
                <a:gd name="T74" fmla="*/ 914 w 1118"/>
                <a:gd name="T75" fmla="*/ 562 h 792"/>
                <a:gd name="T76" fmla="*/ 826 w 1118"/>
                <a:gd name="T77" fmla="*/ 596 h 792"/>
                <a:gd name="T78" fmla="*/ 726 w 1118"/>
                <a:gd name="T79" fmla="*/ 620 h 792"/>
                <a:gd name="T80" fmla="*/ 616 w 1118"/>
                <a:gd name="T81" fmla="*/ 632 h 792"/>
                <a:gd name="T82" fmla="*/ 548 w 1118"/>
                <a:gd name="T83" fmla="*/ 634 h 792"/>
                <a:gd name="T84" fmla="*/ 544 w 1118"/>
                <a:gd name="T85" fmla="*/ 634 h 792"/>
                <a:gd name="T86" fmla="*/ 332 w 1118"/>
                <a:gd name="T87" fmla="*/ 792 h 792"/>
                <a:gd name="T88" fmla="*/ 418 w 1118"/>
                <a:gd name="T89" fmla="*/ 64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8" h="792">
                  <a:moveTo>
                    <a:pt x="418" y="646"/>
                  </a:moveTo>
                  <a:lnTo>
                    <a:pt x="430" y="626"/>
                  </a:lnTo>
                  <a:lnTo>
                    <a:pt x="406" y="622"/>
                  </a:lnTo>
                  <a:lnTo>
                    <a:pt x="406" y="622"/>
                  </a:lnTo>
                  <a:lnTo>
                    <a:pt x="362" y="614"/>
                  </a:lnTo>
                  <a:lnTo>
                    <a:pt x="320" y="602"/>
                  </a:lnTo>
                  <a:lnTo>
                    <a:pt x="280" y="590"/>
                  </a:lnTo>
                  <a:lnTo>
                    <a:pt x="242" y="578"/>
                  </a:lnTo>
                  <a:lnTo>
                    <a:pt x="206" y="562"/>
                  </a:lnTo>
                  <a:lnTo>
                    <a:pt x="172" y="546"/>
                  </a:lnTo>
                  <a:lnTo>
                    <a:pt x="142" y="526"/>
                  </a:lnTo>
                  <a:lnTo>
                    <a:pt x="114" y="508"/>
                  </a:lnTo>
                  <a:lnTo>
                    <a:pt x="88" y="486"/>
                  </a:lnTo>
                  <a:lnTo>
                    <a:pt x="66" y="464"/>
                  </a:lnTo>
                  <a:lnTo>
                    <a:pt x="46" y="442"/>
                  </a:lnTo>
                  <a:lnTo>
                    <a:pt x="30" y="418"/>
                  </a:lnTo>
                  <a:lnTo>
                    <a:pt x="18" y="394"/>
                  </a:lnTo>
                  <a:lnTo>
                    <a:pt x="8" y="368"/>
                  </a:lnTo>
                  <a:lnTo>
                    <a:pt x="2" y="34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00"/>
                  </a:lnTo>
                  <a:lnTo>
                    <a:pt x="4" y="284"/>
                  </a:lnTo>
                  <a:lnTo>
                    <a:pt x="6" y="268"/>
                  </a:lnTo>
                  <a:lnTo>
                    <a:pt x="12" y="254"/>
                  </a:lnTo>
                  <a:lnTo>
                    <a:pt x="18" y="238"/>
                  </a:lnTo>
                  <a:lnTo>
                    <a:pt x="26" y="222"/>
                  </a:lnTo>
                  <a:lnTo>
                    <a:pt x="34" y="208"/>
                  </a:lnTo>
                  <a:lnTo>
                    <a:pt x="44" y="194"/>
                  </a:lnTo>
                  <a:lnTo>
                    <a:pt x="68" y="166"/>
                  </a:lnTo>
                  <a:lnTo>
                    <a:pt x="96" y="140"/>
                  </a:lnTo>
                  <a:lnTo>
                    <a:pt x="128" y="116"/>
                  </a:lnTo>
                  <a:lnTo>
                    <a:pt x="164" y="94"/>
                  </a:lnTo>
                  <a:lnTo>
                    <a:pt x="204" y="72"/>
                  </a:lnTo>
                  <a:lnTo>
                    <a:pt x="246" y="54"/>
                  </a:lnTo>
                  <a:lnTo>
                    <a:pt x="294" y="38"/>
                  </a:lnTo>
                  <a:lnTo>
                    <a:pt x="342" y="26"/>
                  </a:lnTo>
                  <a:lnTo>
                    <a:pt x="394" y="14"/>
                  </a:lnTo>
                  <a:lnTo>
                    <a:pt x="446" y="6"/>
                  </a:lnTo>
                  <a:lnTo>
                    <a:pt x="502" y="2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16" y="2"/>
                  </a:lnTo>
                  <a:lnTo>
                    <a:pt x="672" y="6"/>
                  </a:lnTo>
                  <a:lnTo>
                    <a:pt x="726" y="14"/>
                  </a:lnTo>
                  <a:lnTo>
                    <a:pt x="776" y="26"/>
                  </a:lnTo>
                  <a:lnTo>
                    <a:pt x="826" y="38"/>
                  </a:lnTo>
                  <a:lnTo>
                    <a:pt x="872" y="54"/>
                  </a:lnTo>
                  <a:lnTo>
                    <a:pt x="914" y="72"/>
                  </a:lnTo>
                  <a:lnTo>
                    <a:pt x="954" y="94"/>
                  </a:lnTo>
                  <a:lnTo>
                    <a:pt x="990" y="116"/>
                  </a:lnTo>
                  <a:lnTo>
                    <a:pt x="1022" y="140"/>
                  </a:lnTo>
                  <a:lnTo>
                    <a:pt x="1050" y="166"/>
                  </a:lnTo>
                  <a:lnTo>
                    <a:pt x="1074" y="194"/>
                  </a:lnTo>
                  <a:lnTo>
                    <a:pt x="1084" y="208"/>
                  </a:lnTo>
                  <a:lnTo>
                    <a:pt x="1094" y="222"/>
                  </a:lnTo>
                  <a:lnTo>
                    <a:pt x="1100" y="238"/>
                  </a:lnTo>
                  <a:lnTo>
                    <a:pt x="1108" y="254"/>
                  </a:lnTo>
                  <a:lnTo>
                    <a:pt x="1112" y="268"/>
                  </a:lnTo>
                  <a:lnTo>
                    <a:pt x="1116" y="284"/>
                  </a:lnTo>
                  <a:lnTo>
                    <a:pt x="1118" y="300"/>
                  </a:lnTo>
                  <a:lnTo>
                    <a:pt x="1118" y="316"/>
                  </a:lnTo>
                  <a:lnTo>
                    <a:pt x="1118" y="316"/>
                  </a:lnTo>
                  <a:lnTo>
                    <a:pt x="1118" y="334"/>
                  </a:lnTo>
                  <a:lnTo>
                    <a:pt x="1116" y="350"/>
                  </a:lnTo>
                  <a:lnTo>
                    <a:pt x="1112" y="366"/>
                  </a:lnTo>
                  <a:lnTo>
                    <a:pt x="1108" y="380"/>
                  </a:lnTo>
                  <a:lnTo>
                    <a:pt x="1100" y="396"/>
                  </a:lnTo>
                  <a:lnTo>
                    <a:pt x="1094" y="412"/>
                  </a:lnTo>
                  <a:lnTo>
                    <a:pt x="1084" y="426"/>
                  </a:lnTo>
                  <a:lnTo>
                    <a:pt x="1074" y="440"/>
                  </a:lnTo>
                  <a:lnTo>
                    <a:pt x="1050" y="468"/>
                  </a:lnTo>
                  <a:lnTo>
                    <a:pt x="1022" y="494"/>
                  </a:lnTo>
                  <a:lnTo>
                    <a:pt x="990" y="518"/>
                  </a:lnTo>
                  <a:lnTo>
                    <a:pt x="954" y="540"/>
                  </a:lnTo>
                  <a:lnTo>
                    <a:pt x="914" y="562"/>
                  </a:lnTo>
                  <a:lnTo>
                    <a:pt x="872" y="580"/>
                  </a:lnTo>
                  <a:lnTo>
                    <a:pt x="826" y="596"/>
                  </a:lnTo>
                  <a:lnTo>
                    <a:pt x="776" y="608"/>
                  </a:lnTo>
                  <a:lnTo>
                    <a:pt x="726" y="620"/>
                  </a:lnTo>
                  <a:lnTo>
                    <a:pt x="672" y="628"/>
                  </a:lnTo>
                  <a:lnTo>
                    <a:pt x="616" y="632"/>
                  </a:lnTo>
                  <a:lnTo>
                    <a:pt x="560" y="634"/>
                  </a:lnTo>
                  <a:lnTo>
                    <a:pt x="548" y="634"/>
                  </a:lnTo>
                  <a:lnTo>
                    <a:pt x="544" y="634"/>
                  </a:lnTo>
                  <a:lnTo>
                    <a:pt x="544" y="634"/>
                  </a:lnTo>
                  <a:lnTo>
                    <a:pt x="332" y="792"/>
                  </a:lnTo>
                  <a:lnTo>
                    <a:pt x="332" y="792"/>
                  </a:lnTo>
                  <a:lnTo>
                    <a:pt x="418" y="646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rgbClr val="C3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3905412" y="674180"/>
              <a:ext cx="829121" cy="503451"/>
            </a:xfrm>
            <a:custGeom>
              <a:avLst/>
              <a:gdLst>
                <a:gd name="T0" fmla="*/ 448 w 1054"/>
                <a:gd name="T1" fmla="*/ 568 h 640"/>
                <a:gd name="T2" fmla="*/ 380 w 1054"/>
                <a:gd name="T3" fmla="*/ 558 h 640"/>
                <a:gd name="T4" fmla="*/ 300 w 1054"/>
                <a:gd name="T5" fmla="*/ 540 h 640"/>
                <a:gd name="T6" fmla="*/ 228 w 1054"/>
                <a:gd name="T7" fmla="*/ 518 h 640"/>
                <a:gd name="T8" fmla="*/ 162 w 1054"/>
                <a:gd name="T9" fmla="*/ 488 h 640"/>
                <a:gd name="T10" fmla="*/ 108 w 1054"/>
                <a:gd name="T11" fmla="*/ 454 h 640"/>
                <a:gd name="T12" fmla="*/ 62 w 1054"/>
                <a:gd name="T13" fmla="*/ 416 h 640"/>
                <a:gd name="T14" fmla="*/ 28 w 1054"/>
                <a:gd name="T15" fmla="*/ 374 h 640"/>
                <a:gd name="T16" fmla="*/ 8 w 1054"/>
                <a:gd name="T17" fmla="*/ 330 h 640"/>
                <a:gd name="T18" fmla="*/ 0 w 1054"/>
                <a:gd name="T19" fmla="*/ 284 h 640"/>
                <a:gd name="T20" fmla="*/ 2 w 1054"/>
                <a:gd name="T21" fmla="*/ 270 h 640"/>
                <a:gd name="T22" fmla="*/ 6 w 1054"/>
                <a:gd name="T23" fmla="*/ 242 h 640"/>
                <a:gd name="T24" fmla="*/ 18 w 1054"/>
                <a:gd name="T25" fmla="*/ 214 h 640"/>
                <a:gd name="T26" fmla="*/ 42 w 1054"/>
                <a:gd name="T27" fmla="*/ 176 h 640"/>
                <a:gd name="T28" fmla="*/ 92 w 1054"/>
                <a:gd name="T29" fmla="*/ 128 h 640"/>
                <a:gd name="T30" fmla="*/ 156 w 1054"/>
                <a:gd name="T31" fmla="*/ 84 h 640"/>
                <a:gd name="T32" fmla="*/ 236 w 1054"/>
                <a:gd name="T33" fmla="*/ 50 h 640"/>
                <a:gd name="T34" fmla="*/ 324 w 1054"/>
                <a:gd name="T35" fmla="*/ 24 h 640"/>
                <a:gd name="T36" fmla="*/ 422 w 1054"/>
                <a:gd name="T37" fmla="*/ 6 h 640"/>
                <a:gd name="T38" fmla="*/ 528 w 1054"/>
                <a:gd name="T39" fmla="*/ 0 h 640"/>
                <a:gd name="T40" fmla="*/ 580 w 1054"/>
                <a:gd name="T41" fmla="*/ 2 h 640"/>
                <a:gd name="T42" fmla="*/ 682 w 1054"/>
                <a:gd name="T43" fmla="*/ 14 h 640"/>
                <a:gd name="T44" fmla="*/ 776 w 1054"/>
                <a:gd name="T45" fmla="*/ 36 h 640"/>
                <a:gd name="T46" fmla="*/ 860 w 1054"/>
                <a:gd name="T47" fmla="*/ 66 h 640"/>
                <a:gd name="T48" fmla="*/ 932 w 1054"/>
                <a:gd name="T49" fmla="*/ 106 h 640"/>
                <a:gd name="T50" fmla="*/ 990 w 1054"/>
                <a:gd name="T51" fmla="*/ 150 h 640"/>
                <a:gd name="T52" fmla="*/ 1030 w 1054"/>
                <a:gd name="T53" fmla="*/ 202 h 640"/>
                <a:gd name="T54" fmla="*/ 1044 w 1054"/>
                <a:gd name="T55" fmla="*/ 228 h 640"/>
                <a:gd name="T56" fmla="*/ 1052 w 1054"/>
                <a:gd name="T57" fmla="*/ 256 h 640"/>
                <a:gd name="T58" fmla="*/ 1054 w 1054"/>
                <a:gd name="T59" fmla="*/ 284 h 640"/>
                <a:gd name="T60" fmla="*/ 1054 w 1054"/>
                <a:gd name="T61" fmla="*/ 300 h 640"/>
                <a:gd name="T62" fmla="*/ 1048 w 1054"/>
                <a:gd name="T63" fmla="*/ 328 h 640"/>
                <a:gd name="T64" fmla="*/ 1038 w 1054"/>
                <a:gd name="T65" fmla="*/ 356 h 640"/>
                <a:gd name="T66" fmla="*/ 1012 w 1054"/>
                <a:gd name="T67" fmla="*/ 394 h 640"/>
                <a:gd name="T68" fmla="*/ 962 w 1054"/>
                <a:gd name="T69" fmla="*/ 442 h 640"/>
                <a:gd name="T70" fmla="*/ 898 w 1054"/>
                <a:gd name="T71" fmla="*/ 486 h 640"/>
                <a:gd name="T72" fmla="*/ 820 w 1054"/>
                <a:gd name="T73" fmla="*/ 520 h 640"/>
                <a:gd name="T74" fmla="*/ 730 w 1054"/>
                <a:gd name="T75" fmla="*/ 546 h 640"/>
                <a:gd name="T76" fmla="*/ 632 w 1054"/>
                <a:gd name="T77" fmla="*/ 564 h 640"/>
                <a:gd name="T78" fmla="*/ 528 w 1054"/>
                <a:gd name="T79" fmla="*/ 570 h 640"/>
                <a:gd name="T80" fmla="*/ 518 w 1054"/>
                <a:gd name="T81" fmla="*/ 570 h 640"/>
                <a:gd name="T82" fmla="*/ 500 w 1054"/>
                <a:gd name="T83" fmla="*/ 570 h 640"/>
                <a:gd name="T84" fmla="*/ 408 w 1054"/>
                <a:gd name="T85" fmla="*/ 640 h 640"/>
                <a:gd name="T86" fmla="*/ 414 w 1054"/>
                <a:gd name="T87" fmla="*/ 63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54" h="640">
                  <a:moveTo>
                    <a:pt x="414" y="630"/>
                  </a:moveTo>
                  <a:lnTo>
                    <a:pt x="448" y="568"/>
                  </a:lnTo>
                  <a:lnTo>
                    <a:pt x="380" y="558"/>
                  </a:lnTo>
                  <a:lnTo>
                    <a:pt x="380" y="558"/>
                  </a:lnTo>
                  <a:lnTo>
                    <a:pt x="338" y="550"/>
                  </a:lnTo>
                  <a:lnTo>
                    <a:pt x="300" y="540"/>
                  </a:lnTo>
                  <a:lnTo>
                    <a:pt x="262" y="530"/>
                  </a:lnTo>
                  <a:lnTo>
                    <a:pt x="228" y="518"/>
                  </a:lnTo>
                  <a:lnTo>
                    <a:pt x="194" y="504"/>
                  </a:lnTo>
                  <a:lnTo>
                    <a:pt x="162" y="488"/>
                  </a:lnTo>
                  <a:lnTo>
                    <a:pt x="134" y="472"/>
                  </a:lnTo>
                  <a:lnTo>
                    <a:pt x="108" y="454"/>
                  </a:lnTo>
                  <a:lnTo>
                    <a:pt x="84" y="436"/>
                  </a:lnTo>
                  <a:lnTo>
                    <a:pt x="62" y="416"/>
                  </a:lnTo>
                  <a:lnTo>
                    <a:pt x="44" y="396"/>
                  </a:lnTo>
                  <a:lnTo>
                    <a:pt x="28" y="374"/>
                  </a:lnTo>
                  <a:lnTo>
                    <a:pt x="16" y="352"/>
                  </a:lnTo>
                  <a:lnTo>
                    <a:pt x="8" y="330"/>
                  </a:lnTo>
                  <a:lnTo>
                    <a:pt x="2" y="308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2" y="270"/>
                  </a:lnTo>
                  <a:lnTo>
                    <a:pt x="4" y="256"/>
                  </a:lnTo>
                  <a:lnTo>
                    <a:pt x="6" y="242"/>
                  </a:lnTo>
                  <a:lnTo>
                    <a:pt x="12" y="228"/>
                  </a:lnTo>
                  <a:lnTo>
                    <a:pt x="18" y="214"/>
                  </a:lnTo>
                  <a:lnTo>
                    <a:pt x="24" y="202"/>
                  </a:lnTo>
                  <a:lnTo>
                    <a:pt x="42" y="176"/>
                  </a:lnTo>
                  <a:lnTo>
                    <a:pt x="66" y="150"/>
                  </a:lnTo>
                  <a:lnTo>
                    <a:pt x="92" y="128"/>
                  </a:lnTo>
                  <a:lnTo>
                    <a:pt x="122" y="106"/>
                  </a:lnTo>
                  <a:lnTo>
                    <a:pt x="156" y="84"/>
                  </a:lnTo>
                  <a:lnTo>
                    <a:pt x="194" y="66"/>
                  </a:lnTo>
                  <a:lnTo>
                    <a:pt x="236" y="50"/>
                  </a:lnTo>
                  <a:lnTo>
                    <a:pt x="278" y="36"/>
                  </a:lnTo>
                  <a:lnTo>
                    <a:pt x="324" y="24"/>
                  </a:lnTo>
                  <a:lnTo>
                    <a:pt x="372" y="14"/>
                  </a:lnTo>
                  <a:lnTo>
                    <a:pt x="422" y="6"/>
                  </a:lnTo>
                  <a:lnTo>
                    <a:pt x="474" y="2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80" y="2"/>
                  </a:lnTo>
                  <a:lnTo>
                    <a:pt x="632" y="6"/>
                  </a:lnTo>
                  <a:lnTo>
                    <a:pt x="682" y="14"/>
                  </a:lnTo>
                  <a:lnTo>
                    <a:pt x="730" y="24"/>
                  </a:lnTo>
                  <a:lnTo>
                    <a:pt x="776" y="36"/>
                  </a:lnTo>
                  <a:lnTo>
                    <a:pt x="820" y="50"/>
                  </a:lnTo>
                  <a:lnTo>
                    <a:pt x="860" y="66"/>
                  </a:lnTo>
                  <a:lnTo>
                    <a:pt x="898" y="84"/>
                  </a:lnTo>
                  <a:lnTo>
                    <a:pt x="932" y="106"/>
                  </a:lnTo>
                  <a:lnTo>
                    <a:pt x="962" y="128"/>
                  </a:lnTo>
                  <a:lnTo>
                    <a:pt x="990" y="150"/>
                  </a:lnTo>
                  <a:lnTo>
                    <a:pt x="1012" y="176"/>
                  </a:lnTo>
                  <a:lnTo>
                    <a:pt x="1030" y="202"/>
                  </a:lnTo>
                  <a:lnTo>
                    <a:pt x="1038" y="214"/>
                  </a:lnTo>
                  <a:lnTo>
                    <a:pt x="1044" y="228"/>
                  </a:lnTo>
                  <a:lnTo>
                    <a:pt x="1048" y="242"/>
                  </a:lnTo>
                  <a:lnTo>
                    <a:pt x="1052" y="256"/>
                  </a:lnTo>
                  <a:lnTo>
                    <a:pt x="1054" y="270"/>
                  </a:lnTo>
                  <a:lnTo>
                    <a:pt x="1054" y="284"/>
                  </a:lnTo>
                  <a:lnTo>
                    <a:pt x="1054" y="284"/>
                  </a:lnTo>
                  <a:lnTo>
                    <a:pt x="1054" y="300"/>
                  </a:lnTo>
                  <a:lnTo>
                    <a:pt x="1052" y="314"/>
                  </a:lnTo>
                  <a:lnTo>
                    <a:pt x="1048" y="328"/>
                  </a:lnTo>
                  <a:lnTo>
                    <a:pt x="1044" y="342"/>
                  </a:lnTo>
                  <a:lnTo>
                    <a:pt x="1038" y="356"/>
                  </a:lnTo>
                  <a:lnTo>
                    <a:pt x="1030" y="368"/>
                  </a:lnTo>
                  <a:lnTo>
                    <a:pt x="1012" y="394"/>
                  </a:lnTo>
                  <a:lnTo>
                    <a:pt x="990" y="420"/>
                  </a:lnTo>
                  <a:lnTo>
                    <a:pt x="962" y="442"/>
                  </a:lnTo>
                  <a:lnTo>
                    <a:pt x="932" y="464"/>
                  </a:lnTo>
                  <a:lnTo>
                    <a:pt x="898" y="486"/>
                  </a:lnTo>
                  <a:lnTo>
                    <a:pt x="860" y="504"/>
                  </a:lnTo>
                  <a:lnTo>
                    <a:pt x="820" y="520"/>
                  </a:lnTo>
                  <a:lnTo>
                    <a:pt x="776" y="534"/>
                  </a:lnTo>
                  <a:lnTo>
                    <a:pt x="730" y="546"/>
                  </a:lnTo>
                  <a:lnTo>
                    <a:pt x="682" y="556"/>
                  </a:lnTo>
                  <a:lnTo>
                    <a:pt x="632" y="564"/>
                  </a:lnTo>
                  <a:lnTo>
                    <a:pt x="580" y="568"/>
                  </a:lnTo>
                  <a:lnTo>
                    <a:pt x="528" y="570"/>
                  </a:lnTo>
                  <a:lnTo>
                    <a:pt x="528" y="570"/>
                  </a:lnTo>
                  <a:lnTo>
                    <a:pt x="518" y="570"/>
                  </a:lnTo>
                  <a:lnTo>
                    <a:pt x="518" y="570"/>
                  </a:lnTo>
                  <a:lnTo>
                    <a:pt x="500" y="570"/>
                  </a:lnTo>
                  <a:lnTo>
                    <a:pt x="500" y="570"/>
                  </a:lnTo>
                  <a:lnTo>
                    <a:pt x="408" y="640"/>
                  </a:lnTo>
                  <a:lnTo>
                    <a:pt x="408" y="640"/>
                  </a:lnTo>
                  <a:lnTo>
                    <a:pt x="414" y="630"/>
                  </a:lnTo>
                  <a:lnTo>
                    <a:pt x="414" y="6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7528761" y="880752"/>
            <a:ext cx="419907" cy="336631"/>
            <a:chOff x="3851920" y="620688"/>
            <a:chExt cx="936104" cy="750457"/>
          </a:xfrm>
        </p:grpSpPr>
        <p:sp>
          <p:nvSpPr>
            <p:cNvPr id="59" name="AutoShape 5"/>
            <p:cNvSpPr>
              <a:spLocks noChangeAspect="1" noChangeArrowheads="1" noTextEdit="1"/>
            </p:cNvSpPr>
            <p:nvPr/>
          </p:nvSpPr>
          <p:spPr bwMode="auto">
            <a:xfrm>
              <a:off x="3851920" y="620688"/>
              <a:ext cx="936104" cy="75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>
              <a:off x="3867653" y="636421"/>
              <a:ext cx="904638" cy="682806"/>
            </a:xfrm>
            <a:custGeom>
              <a:avLst/>
              <a:gdLst>
                <a:gd name="T0" fmla="*/ 576 w 1150"/>
                <a:gd name="T1" fmla="*/ 0 h 868"/>
                <a:gd name="T2" fmla="*/ 460 w 1150"/>
                <a:gd name="T3" fmla="*/ 8 h 868"/>
                <a:gd name="T4" fmla="*/ 352 w 1150"/>
                <a:gd name="T5" fmla="*/ 26 h 868"/>
                <a:gd name="T6" fmla="*/ 254 w 1150"/>
                <a:gd name="T7" fmla="*/ 58 h 868"/>
                <a:gd name="T8" fmla="*/ 168 w 1150"/>
                <a:gd name="T9" fmla="*/ 98 h 868"/>
                <a:gd name="T10" fmla="*/ 98 w 1150"/>
                <a:gd name="T11" fmla="*/ 146 h 868"/>
                <a:gd name="T12" fmla="*/ 46 w 1150"/>
                <a:gd name="T13" fmla="*/ 204 h 868"/>
                <a:gd name="T14" fmla="*/ 26 w 1150"/>
                <a:gd name="T15" fmla="*/ 234 h 868"/>
                <a:gd name="T16" fmla="*/ 12 w 1150"/>
                <a:gd name="T17" fmla="*/ 266 h 868"/>
                <a:gd name="T18" fmla="*/ 4 w 1150"/>
                <a:gd name="T19" fmla="*/ 298 h 868"/>
                <a:gd name="T20" fmla="*/ 0 w 1150"/>
                <a:gd name="T21" fmla="*/ 332 h 868"/>
                <a:gd name="T22" fmla="*/ 2 w 1150"/>
                <a:gd name="T23" fmla="*/ 362 h 868"/>
                <a:gd name="T24" fmla="*/ 18 w 1150"/>
                <a:gd name="T25" fmla="*/ 416 h 868"/>
                <a:gd name="T26" fmla="*/ 48 w 1150"/>
                <a:gd name="T27" fmla="*/ 466 h 868"/>
                <a:gd name="T28" fmla="*/ 92 w 1150"/>
                <a:gd name="T29" fmla="*/ 514 h 868"/>
                <a:gd name="T30" fmla="*/ 148 w 1150"/>
                <a:gd name="T31" fmla="*/ 556 h 868"/>
                <a:gd name="T32" fmla="*/ 216 w 1150"/>
                <a:gd name="T33" fmla="*/ 592 h 868"/>
                <a:gd name="T34" fmla="*/ 290 w 1150"/>
                <a:gd name="T35" fmla="*/ 622 h 868"/>
                <a:gd name="T36" fmla="*/ 374 w 1150"/>
                <a:gd name="T37" fmla="*/ 644 h 868"/>
                <a:gd name="T38" fmla="*/ 296 w 1150"/>
                <a:gd name="T39" fmla="*/ 868 h 868"/>
                <a:gd name="T40" fmla="*/ 564 w 1150"/>
                <a:gd name="T41" fmla="*/ 666 h 868"/>
                <a:gd name="T42" fmla="*/ 576 w 1150"/>
                <a:gd name="T43" fmla="*/ 666 h 868"/>
                <a:gd name="T44" fmla="*/ 692 w 1150"/>
                <a:gd name="T45" fmla="*/ 658 h 868"/>
                <a:gd name="T46" fmla="*/ 800 w 1150"/>
                <a:gd name="T47" fmla="*/ 640 h 868"/>
                <a:gd name="T48" fmla="*/ 898 w 1150"/>
                <a:gd name="T49" fmla="*/ 608 h 868"/>
                <a:gd name="T50" fmla="*/ 982 w 1150"/>
                <a:gd name="T51" fmla="*/ 568 h 868"/>
                <a:gd name="T52" fmla="*/ 1052 w 1150"/>
                <a:gd name="T53" fmla="*/ 518 h 868"/>
                <a:gd name="T54" fmla="*/ 1106 w 1150"/>
                <a:gd name="T55" fmla="*/ 462 h 868"/>
                <a:gd name="T56" fmla="*/ 1124 w 1150"/>
                <a:gd name="T57" fmla="*/ 432 h 868"/>
                <a:gd name="T58" fmla="*/ 1138 w 1150"/>
                <a:gd name="T59" fmla="*/ 400 h 868"/>
                <a:gd name="T60" fmla="*/ 1148 w 1150"/>
                <a:gd name="T61" fmla="*/ 366 h 868"/>
                <a:gd name="T62" fmla="*/ 1150 w 1150"/>
                <a:gd name="T63" fmla="*/ 332 h 868"/>
                <a:gd name="T64" fmla="*/ 1150 w 1150"/>
                <a:gd name="T65" fmla="*/ 316 h 868"/>
                <a:gd name="T66" fmla="*/ 1144 w 1150"/>
                <a:gd name="T67" fmla="*/ 282 h 868"/>
                <a:gd name="T68" fmla="*/ 1132 w 1150"/>
                <a:gd name="T69" fmla="*/ 250 h 868"/>
                <a:gd name="T70" fmla="*/ 1116 w 1150"/>
                <a:gd name="T71" fmla="*/ 218 h 868"/>
                <a:gd name="T72" fmla="*/ 1082 w 1150"/>
                <a:gd name="T73" fmla="*/ 174 h 868"/>
                <a:gd name="T74" fmla="*/ 1020 w 1150"/>
                <a:gd name="T75" fmla="*/ 122 h 868"/>
                <a:gd name="T76" fmla="*/ 942 w 1150"/>
                <a:gd name="T77" fmla="*/ 76 h 868"/>
                <a:gd name="T78" fmla="*/ 850 w 1150"/>
                <a:gd name="T79" fmla="*/ 40 h 868"/>
                <a:gd name="T80" fmla="*/ 746 w 1150"/>
                <a:gd name="T81" fmla="*/ 16 h 868"/>
                <a:gd name="T82" fmla="*/ 634 w 1150"/>
                <a:gd name="T83" fmla="*/ 2 h 868"/>
                <a:gd name="T84" fmla="*/ 576 w 1150"/>
                <a:gd name="T8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0" h="868">
                  <a:moveTo>
                    <a:pt x="576" y="0"/>
                  </a:moveTo>
                  <a:lnTo>
                    <a:pt x="576" y="0"/>
                  </a:lnTo>
                  <a:lnTo>
                    <a:pt x="516" y="2"/>
                  </a:lnTo>
                  <a:lnTo>
                    <a:pt x="460" y="8"/>
                  </a:lnTo>
                  <a:lnTo>
                    <a:pt x="404" y="16"/>
                  </a:lnTo>
                  <a:lnTo>
                    <a:pt x="352" y="26"/>
                  </a:lnTo>
                  <a:lnTo>
                    <a:pt x="302" y="40"/>
                  </a:lnTo>
                  <a:lnTo>
                    <a:pt x="254" y="58"/>
                  </a:lnTo>
                  <a:lnTo>
                    <a:pt x="210" y="76"/>
                  </a:lnTo>
                  <a:lnTo>
                    <a:pt x="168" y="98"/>
                  </a:lnTo>
                  <a:lnTo>
                    <a:pt x="132" y="122"/>
                  </a:lnTo>
                  <a:lnTo>
                    <a:pt x="98" y="146"/>
                  </a:lnTo>
                  <a:lnTo>
                    <a:pt x="70" y="174"/>
                  </a:lnTo>
                  <a:lnTo>
                    <a:pt x="46" y="204"/>
                  </a:lnTo>
                  <a:lnTo>
                    <a:pt x="36" y="218"/>
                  </a:lnTo>
                  <a:lnTo>
                    <a:pt x="26" y="234"/>
                  </a:lnTo>
                  <a:lnTo>
                    <a:pt x="18" y="250"/>
                  </a:lnTo>
                  <a:lnTo>
                    <a:pt x="12" y="266"/>
                  </a:lnTo>
                  <a:lnTo>
                    <a:pt x="6" y="282"/>
                  </a:lnTo>
                  <a:lnTo>
                    <a:pt x="4" y="298"/>
                  </a:lnTo>
                  <a:lnTo>
                    <a:pt x="0" y="316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2" y="362"/>
                  </a:lnTo>
                  <a:lnTo>
                    <a:pt x="8" y="388"/>
                  </a:lnTo>
                  <a:lnTo>
                    <a:pt x="18" y="416"/>
                  </a:lnTo>
                  <a:lnTo>
                    <a:pt x="32" y="442"/>
                  </a:lnTo>
                  <a:lnTo>
                    <a:pt x="48" y="466"/>
                  </a:lnTo>
                  <a:lnTo>
                    <a:pt x="70" y="490"/>
                  </a:lnTo>
                  <a:lnTo>
                    <a:pt x="92" y="514"/>
                  </a:lnTo>
                  <a:lnTo>
                    <a:pt x="120" y="536"/>
                  </a:lnTo>
                  <a:lnTo>
                    <a:pt x="148" y="556"/>
                  </a:lnTo>
                  <a:lnTo>
                    <a:pt x="180" y="574"/>
                  </a:lnTo>
                  <a:lnTo>
                    <a:pt x="216" y="592"/>
                  </a:lnTo>
                  <a:lnTo>
                    <a:pt x="252" y="608"/>
                  </a:lnTo>
                  <a:lnTo>
                    <a:pt x="290" y="622"/>
                  </a:lnTo>
                  <a:lnTo>
                    <a:pt x="332" y="634"/>
                  </a:lnTo>
                  <a:lnTo>
                    <a:pt x="374" y="644"/>
                  </a:lnTo>
                  <a:lnTo>
                    <a:pt x="420" y="654"/>
                  </a:lnTo>
                  <a:lnTo>
                    <a:pt x="296" y="868"/>
                  </a:lnTo>
                  <a:lnTo>
                    <a:pt x="564" y="666"/>
                  </a:lnTo>
                  <a:lnTo>
                    <a:pt x="564" y="666"/>
                  </a:lnTo>
                  <a:lnTo>
                    <a:pt x="576" y="666"/>
                  </a:lnTo>
                  <a:lnTo>
                    <a:pt x="576" y="666"/>
                  </a:lnTo>
                  <a:lnTo>
                    <a:pt x="634" y="664"/>
                  </a:lnTo>
                  <a:lnTo>
                    <a:pt x="692" y="658"/>
                  </a:lnTo>
                  <a:lnTo>
                    <a:pt x="746" y="650"/>
                  </a:lnTo>
                  <a:lnTo>
                    <a:pt x="800" y="640"/>
                  </a:lnTo>
                  <a:lnTo>
                    <a:pt x="850" y="626"/>
                  </a:lnTo>
                  <a:lnTo>
                    <a:pt x="898" y="608"/>
                  </a:lnTo>
                  <a:lnTo>
                    <a:pt x="942" y="590"/>
                  </a:lnTo>
                  <a:lnTo>
                    <a:pt x="982" y="568"/>
                  </a:lnTo>
                  <a:lnTo>
                    <a:pt x="1020" y="544"/>
                  </a:lnTo>
                  <a:lnTo>
                    <a:pt x="1052" y="518"/>
                  </a:lnTo>
                  <a:lnTo>
                    <a:pt x="1082" y="492"/>
                  </a:lnTo>
                  <a:lnTo>
                    <a:pt x="1106" y="462"/>
                  </a:lnTo>
                  <a:lnTo>
                    <a:pt x="1116" y="448"/>
                  </a:lnTo>
                  <a:lnTo>
                    <a:pt x="1124" y="432"/>
                  </a:lnTo>
                  <a:lnTo>
                    <a:pt x="1132" y="416"/>
                  </a:lnTo>
                  <a:lnTo>
                    <a:pt x="1138" y="400"/>
                  </a:lnTo>
                  <a:lnTo>
                    <a:pt x="1144" y="384"/>
                  </a:lnTo>
                  <a:lnTo>
                    <a:pt x="1148" y="366"/>
                  </a:lnTo>
                  <a:lnTo>
                    <a:pt x="1150" y="350"/>
                  </a:lnTo>
                  <a:lnTo>
                    <a:pt x="1150" y="332"/>
                  </a:lnTo>
                  <a:lnTo>
                    <a:pt x="1150" y="332"/>
                  </a:lnTo>
                  <a:lnTo>
                    <a:pt x="1150" y="316"/>
                  </a:lnTo>
                  <a:lnTo>
                    <a:pt x="1148" y="298"/>
                  </a:lnTo>
                  <a:lnTo>
                    <a:pt x="1144" y="282"/>
                  </a:lnTo>
                  <a:lnTo>
                    <a:pt x="1138" y="266"/>
                  </a:lnTo>
                  <a:lnTo>
                    <a:pt x="1132" y="250"/>
                  </a:lnTo>
                  <a:lnTo>
                    <a:pt x="1124" y="234"/>
                  </a:lnTo>
                  <a:lnTo>
                    <a:pt x="1116" y="218"/>
                  </a:lnTo>
                  <a:lnTo>
                    <a:pt x="1106" y="204"/>
                  </a:lnTo>
                  <a:lnTo>
                    <a:pt x="1082" y="174"/>
                  </a:lnTo>
                  <a:lnTo>
                    <a:pt x="1052" y="146"/>
                  </a:lnTo>
                  <a:lnTo>
                    <a:pt x="1020" y="122"/>
                  </a:lnTo>
                  <a:lnTo>
                    <a:pt x="982" y="98"/>
                  </a:lnTo>
                  <a:lnTo>
                    <a:pt x="942" y="76"/>
                  </a:lnTo>
                  <a:lnTo>
                    <a:pt x="898" y="58"/>
                  </a:lnTo>
                  <a:lnTo>
                    <a:pt x="850" y="40"/>
                  </a:lnTo>
                  <a:lnTo>
                    <a:pt x="800" y="26"/>
                  </a:lnTo>
                  <a:lnTo>
                    <a:pt x="746" y="16"/>
                  </a:lnTo>
                  <a:lnTo>
                    <a:pt x="692" y="8"/>
                  </a:lnTo>
                  <a:lnTo>
                    <a:pt x="634" y="2"/>
                  </a:lnTo>
                  <a:lnTo>
                    <a:pt x="576" y="0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3855067" y="623835"/>
              <a:ext cx="929811" cy="744164"/>
            </a:xfrm>
            <a:custGeom>
              <a:avLst/>
              <a:gdLst>
                <a:gd name="T0" fmla="*/ 176 w 1182"/>
                <a:gd name="T1" fmla="*/ 100 h 946"/>
                <a:gd name="T2" fmla="*/ 100 w 1182"/>
                <a:gd name="T3" fmla="*/ 154 h 946"/>
                <a:gd name="T4" fmla="*/ 58 w 1182"/>
                <a:gd name="T5" fmla="*/ 198 h 946"/>
                <a:gd name="T6" fmla="*/ 36 w 1182"/>
                <a:gd name="T7" fmla="*/ 230 h 946"/>
                <a:gd name="T8" fmla="*/ 18 w 1182"/>
                <a:gd name="T9" fmla="*/ 262 h 946"/>
                <a:gd name="T10" fmla="*/ 6 w 1182"/>
                <a:gd name="T11" fmla="*/ 296 h 946"/>
                <a:gd name="T12" fmla="*/ 0 w 1182"/>
                <a:gd name="T13" fmla="*/ 332 h 946"/>
                <a:gd name="T14" fmla="*/ 0 w 1182"/>
                <a:gd name="T15" fmla="*/ 348 h 946"/>
                <a:gd name="T16" fmla="*/ 8 w 1182"/>
                <a:gd name="T17" fmla="*/ 408 h 946"/>
                <a:gd name="T18" fmla="*/ 32 w 1182"/>
                <a:gd name="T19" fmla="*/ 464 h 946"/>
                <a:gd name="T20" fmla="*/ 72 w 1182"/>
                <a:gd name="T21" fmla="*/ 516 h 946"/>
                <a:gd name="T22" fmla="*/ 126 w 1182"/>
                <a:gd name="T23" fmla="*/ 564 h 946"/>
                <a:gd name="T24" fmla="*/ 154 w 1182"/>
                <a:gd name="T25" fmla="*/ 584 h 946"/>
                <a:gd name="T26" fmla="*/ 218 w 1182"/>
                <a:gd name="T27" fmla="*/ 620 h 946"/>
                <a:gd name="T28" fmla="*/ 290 w 1182"/>
                <a:gd name="T29" fmla="*/ 650 h 946"/>
                <a:gd name="T30" fmla="*/ 368 w 1182"/>
                <a:gd name="T31" fmla="*/ 672 h 946"/>
                <a:gd name="T32" fmla="*/ 410 w 1182"/>
                <a:gd name="T33" fmla="*/ 680 h 946"/>
                <a:gd name="T34" fmla="*/ 258 w 1182"/>
                <a:gd name="T35" fmla="*/ 946 h 946"/>
                <a:gd name="T36" fmla="*/ 586 w 1182"/>
                <a:gd name="T37" fmla="*/ 698 h 946"/>
                <a:gd name="T38" fmla="*/ 592 w 1182"/>
                <a:gd name="T39" fmla="*/ 698 h 946"/>
                <a:gd name="T40" fmla="*/ 706 w 1182"/>
                <a:gd name="T41" fmla="*/ 692 h 946"/>
                <a:gd name="T42" fmla="*/ 816 w 1182"/>
                <a:gd name="T43" fmla="*/ 672 h 946"/>
                <a:gd name="T44" fmla="*/ 916 w 1182"/>
                <a:gd name="T45" fmla="*/ 640 h 946"/>
                <a:gd name="T46" fmla="*/ 1006 w 1182"/>
                <a:gd name="T47" fmla="*/ 598 h 946"/>
                <a:gd name="T48" fmla="*/ 1046 w 1182"/>
                <a:gd name="T49" fmla="*/ 572 h 946"/>
                <a:gd name="T50" fmla="*/ 1112 w 1182"/>
                <a:gd name="T51" fmla="*/ 516 h 946"/>
                <a:gd name="T52" fmla="*/ 1138 w 1182"/>
                <a:gd name="T53" fmla="*/ 484 h 946"/>
                <a:gd name="T54" fmla="*/ 1156 w 1182"/>
                <a:gd name="T55" fmla="*/ 452 h 946"/>
                <a:gd name="T56" fmla="*/ 1172 w 1182"/>
                <a:gd name="T57" fmla="*/ 418 h 946"/>
                <a:gd name="T58" fmla="*/ 1180 w 1182"/>
                <a:gd name="T59" fmla="*/ 384 h 946"/>
                <a:gd name="T60" fmla="*/ 1182 w 1182"/>
                <a:gd name="T61" fmla="*/ 348 h 946"/>
                <a:gd name="T62" fmla="*/ 1182 w 1182"/>
                <a:gd name="T63" fmla="*/ 332 h 946"/>
                <a:gd name="T64" fmla="*/ 1176 w 1182"/>
                <a:gd name="T65" fmla="*/ 296 h 946"/>
                <a:gd name="T66" fmla="*/ 1164 w 1182"/>
                <a:gd name="T67" fmla="*/ 262 h 946"/>
                <a:gd name="T68" fmla="*/ 1148 w 1182"/>
                <a:gd name="T69" fmla="*/ 230 h 946"/>
                <a:gd name="T70" fmla="*/ 1126 w 1182"/>
                <a:gd name="T71" fmla="*/ 198 h 946"/>
                <a:gd name="T72" fmla="*/ 1082 w 1182"/>
                <a:gd name="T73" fmla="*/ 154 h 946"/>
                <a:gd name="T74" fmla="*/ 1006 w 1182"/>
                <a:gd name="T75" fmla="*/ 100 h 946"/>
                <a:gd name="T76" fmla="*/ 962 w 1182"/>
                <a:gd name="T77" fmla="*/ 78 h 946"/>
                <a:gd name="T78" fmla="*/ 868 w 1182"/>
                <a:gd name="T79" fmla="*/ 40 h 946"/>
                <a:gd name="T80" fmla="*/ 762 w 1182"/>
                <a:gd name="T81" fmla="*/ 14 h 946"/>
                <a:gd name="T82" fmla="*/ 650 w 1182"/>
                <a:gd name="T83" fmla="*/ 2 h 946"/>
                <a:gd name="T84" fmla="*/ 592 w 1182"/>
                <a:gd name="T85" fmla="*/ 0 h 946"/>
                <a:gd name="T86" fmla="*/ 476 w 1182"/>
                <a:gd name="T87" fmla="*/ 6 h 946"/>
                <a:gd name="T88" fmla="*/ 366 w 1182"/>
                <a:gd name="T89" fmla="*/ 26 h 946"/>
                <a:gd name="T90" fmla="*/ 266 w 1182"/>
                <a:gd name="T91" fmla="*/ 58 h 946"/>
                <a:gd name="T92" fmla="*/ 176 w 1182"/>
                <a:gd name="T93" fmla="*/ 10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2" h="946">
                  <a:moveTo>
                    <a:pt x="176" y="100"/>
                  </a:moveTo>
                  <a:lnTo>
                    <a:pt x="176" y="100"/>
                  </a:lnTo>
                  <a:lnTo>
                    <a:pt x="136" y="126"/>
                  </a:lnTo>
                  <a:lnTo>
                    <a:pt x="100" y="154"/>
                  </a:lnTo>
                  <a:lnTo>
                    <a:pt x="70" y="182"/>
                  </a:lnTo>
                  <a:lnTo>
                    <a:pt x="58" y="198"/>
                  </a:lnTo>
                  <a:lnTo>
                    <a:pt x="46" y="214"/>
                  </a:lnTo>
                  <a:lnTo>
                    <a:pt x="36" y="230"/>
                  </a:lnTo>
                  <a:lnTo>
                    <a:pt x="26" y="246"/>
                  </a:lnTo>
                  <a:lnTo>
                    <a:pt x="18" y="262"/>
                  </a:lnTo>
                  <a:lnTo>
                    <a:pt x="12" y="280"/>
                  </a:lnTo>
                  <a:lnTo>
                    <a:pt x="6" y="296"/>
                  </a:lnTo>
                  <a:lnTo>
                    <a:pt x="2" y="314"/>
                  </a:lnTo>
                  <a:lnTo>
                    <a:pt x="0" y="33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2" y="378"/>
                  </a:lnTo>
                  <a:lnTo>
                    <a:pt x="8" y="408"/>
                  </a:lnTo>
                  <a:lnTo>
                    <a:pt x="18" y="436"/>
                  </a:lnTo>
                  <a:lnTo>
                    <a:pt x="32" y="464"/>
                  </a:lnTo>
                  <a:lnTo>
                    <a:pt x="50" y="490"/>
                  </a:lnTo>
                  <a:lnTo>
                    <a:pt x="72" y="516"/>
                  </a:lnTo>
                  <a:lnTo>
                    <a:pt x="96" y="540"/>
                  </a:lnTo>
                  <a:lnTo>
                    <a:pt x="126" y="564"/>
                  </a:lnTo>
                  <a:lnTo>
                    <a:pt x="126" y="564"/>
                  </a:lnTo>
                  <a:lnTo>
                    <a:pt x="154" y="584"/>
                  </a:lnTo>
                  <a:lnTo>
                    <a:pt x="184" y="602"/>
                  </a:lnTo>
                  <a:lnTo>
                    <a:pt x="218" y="620"/>
                  </a:lnTo>
                  <a:lnTo>
                    <a:pt x="254" y="636"/>
                  </a:lnTo>
                  <a:lnTo>
                    <a:pt x="290" y="650"/>
                  </a:lnTo>
                  <a:lnTo>
                    <a:pt x="328" y="662"/>
                  </a:lnTo>
                  <a:lnTo>
                    <a:pt x="368" y="672"/>
                  </a:lnTo>
                  <a:lnTo>
                    <a:pt x="410" y="680"/>
                  </a:lnTo>
                  <a:lnTo>
                    <a:pt x="410" y="680"/>
                  </a:lnTo>
                  <a:lnTo>
                    <a:pt x="258" y="946"/>
                  </a:lnTo>
                  <a:lnTo>
                    <a:pt x="258" y="946"/>
                  </a:lnTo>
                  <a:lnTo>
                    <a:pt x="586" y="698"/>
                  </a:lnTo>
                  <a:lnTo>
                    <a:pt x="586" y="698"/>
                  </a:lnTo>
                  <a:lnTo>
                    <a:pt x="592" y="698"/>
                  </a:lnTo>
                  <a:lnTo>
                    <a:pt x="592" y="698"/>
                  </a:lnTo>
                  <a:lnTo>
                    <a:pt x="650" y="696"/>
                  </a:lnTo>
                  <a:lnTo>
                    <a:pt x="706" y="692"/>
                  </a:lnTo>
                  <a:lnTo>
                    <a:pt x="762" y="684"/>
                  </a:lnTo>
                  <a:lnTo>
                    <a:pt x="816" y="672"/>
                  </a:lnTo>
                  <a:lnTo>
                    <a:pt x="868" y="658"/>
                  </a:lnTo>
                  <a:lnTo>
                    <a:pt x="916" y="640"/>
                  </a:lnTo>
                  <a:lnTo>
                    <a:pt x="962" y="620"/>
                  </a:lnTo>
                  <a:lnTo>
                    <a:pt x="1006" y="598"/>
                  </a:lnTo>
                  <a:lnTo>
                    <a:pt x="1006" y="598"/>
                  </a:lnTo>
                  <a:lnTo>
                    <a:pt x="1046" y="572"/>
                  </a:lnTo>
                  <a:lnTo>
                    <a:pt x="1082" y="544"/>
                  </a:lnTo>
                  <a:lnTo>
                    <a:pt x="1112" y="516"/>
                  </a:lnTo>
                  <a:lnTo>
                    <a:pt x="1126" y="500"/>
                  </a:lnTo>
                  <a:lnTo>
                    <a:pt x="1138" y="484"/>
                  </a:lnTo>
                  <a:lnTo>
                    <a:pt x="1148" y="468"/>
                  </a:lnTo>
                  <a:lnTo>
                    <a:pt x="1156" y="452"/>
                  </a:lnTo>
                  <a:lnTo>
                    <a:pt x="1164" y="436"/>
                  </a:lnTo>
                  <a:lnTo>
                    <a:pt x="1172" y="418"/>
                  </a:lnTo>
                  <a:lnTo>
                    <a:pt x="1176" y="402"/>
                  </a:lnTo>
                  <a:lnTo>
                    <a:pt x="1180" y="384"/>
                  </a:lnTo>
                  <a:lnTo>
                    <a:pt x="1182" y="366"/>
                  </a:lnTo>
                  <a:lnTo>
                    <a:pt x="1182" y="348"/>
                  </a:lnTo>
                  <a:lnTo>
                    <a:pt x="1182" y="348"/>
                  </a:lnTo>
                  <a:lnTo>
                    <a:pt x="1182" y="332"/>
                  </a:lnTo>
                  <a:lnTo>
                    <a:pt x="1180" y="314"/>
                  </a:lnTo>
                  <a:lnTo>
                    <a:pt x="1176" y="296"/>
                  </a:lnTo>
                  <a:lnTo>
                    <a:pt x="1172" y="280"/>
                  </a:lnTo>
                  <a:lnTo>
                    <a:pt x="1164" y="262"/>
                  </a:lnTo>
                  <a:lnTo>
                    <a:pt x="1156" y="246"/>
                  </a:lnTo>
                  <a:lnTo>
                    <a:pt x="1148" y="230"/>
                  </a:lnTo>
                  <a:lnTo>
                    <a:pt x="1138" y="214"/>
                  </a:lnTo>
                  <a:lnTo>
                    <a:pt x="1126" y="198"/>
                  </a:lnTo>
                  <a:lnTo>
                    <a:pt x="1112" y="182"/>
                  </a:lnTo>
                  <a:lnTo>
                    <a:pt x="1082" y="154"/>
                  </a:lnTo>
                  <a:lnTo>
                    <a:pt x="1046" y="126"/>
                  </a:lnTo>
                  <a:lnTo>
                    <a:pt x="1006" y="100"/>
                  </a:lnTo>
                  <a:lnTo>
                    <a:pt x="1006" y="100"/>
                  </a:lnTo>
                  <a:lnTo>
                    <a:pt x="962" y="78"/>
                  </a:lnTo>
                  <a:lnTo>
                    <a:pt x="916" y="58"/>
                  </a:lnTo>
                  <a:lnTo>
                    <a:pt x="868" y="40"/>
                  </a:lnTo>
                  <a:lnTo>
                    <a:pt x="816" y="26"/>
                  </a:lnTo>
                  <a:lnTo>
                    <a:pt x="762" y="14"/>
                  </a:lnTo>
                  <a:lnTo>
                    <a:pt x="706" y="6"/>
                  </a:lnTo>
                  <a:lnTo>
                    <a:pt x="650" y="2"/>
                  </a:lnTo>
                  <a:lnTo>
                    <a:pt x="592" y="0"/>
                  </a:lnTo>
                  <a:lnTo>
                    <a:pt x="592" y="0"/>
                  </a:lnTo>
                  <a:lnTo>
                    <a:pt x="534" y="2"/>
                  </a:lnTo>
                  <a:lnTo>
                    <a:pt x="476" y="6"/>
                  </a:lnTo>
                  <a:lnTo>
                    <a:pt x="420" y="14"/>
                  </a:lnTo>
                  <a:lnTo>
                    <a:pt x="366" y="26"/>
                  </a:lnTo>
                  <a:lnTo>
                    <a:pt x="316" y="40"/>
                  </a:lnTo>
                  <a:lnTo>
                    <a:pt x="266" y="58"/>
                  </a:lnTo>
                  <a:lnTo>
                    <a:pt x="220" y="78"/>
                  </a:lnTo>
                  <a:lnTo>
                    <a:pt x="176" y="100"/>
                  </a:lnTo>
                  <a:lnTo>
                    <a:pt x="176" y="100"/>
                  </a:lnTo>
                  <a:close/>
                </a:path>
              </a:pathLst>
            </a:custGeom>
            <a:solidFill>
              <a:srgbClr val="3564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9"/>
            <p:cNvSpPr>
              <a:spLocks/>
            </p:cNvSpPr>
            <p:nvPr/>
          </p:nvSpPr>
          <p:spPr bwMode="auto">
            <a:xfrm>
              <a:off x="3880239" y="649007"/>
              <a:ext cx="879466" cy="623021"/>
            </a:xfrm>
            <a:custGeom>
              <a:avLst/>
              <a:gdLst>
                <a:gd name="T0" fmla="*/ 430 w 1118"/>
                <a:gd name="T1" fmla="*/ 626 h 792"/>
                <a:gd name="T2" fmla="*/ 406 w 1118"/>
                <a:gd name="T3" fmla="*/ 622 h 792"/>
                <a:gd name="T4" fmla="*/ 320 w 1118"/>
                <a:gd name="T5" fmla="*/ 602 h 792"/>
                <a:gd name="T6" fmla="*/ 242 w 1118"/>
                <a:gd name="T7" fmla="*/ 578 h 792"/>
                <a:gd name="T8" fmla="*/ 172 w 1118"/>
                <a:gd name="T9" fmla="*/ 546 h 792"/>
                <a:gd name="T10" fmla="*/ 114 w 1118"/>
                <a:gd name="T11" fmla="*/ 508 h 792"/>
                <a:gd name="T12" fmla="*/ 66 w 1118"/>
                <a:gd name="T13" fmla="*/ 464 h 792"/>
                <a:gd name="T14" fmla="*/ 30 w 1118"/>
                <a:gd name="T15" fmla="*/ 418 h 792"/>
                <a:gd name="T16" fmla="*/ 8 w 1118"/>
                <a:gd name="T17" fmla="*/ 368 h 792"/>
                <a:gd name="T18" fmla="*/ 0 w 1118"/>
                <a:gd name="T19" fmla="*/ 316 h 792"/>
                <a:gd name="T20" fmla="*/ 0 w 1118"/>
                <a:gd name="T21" fmla="*/ 300 h 792"/>
                <a:gd name="T22" fmla="*/ 6 w 1118"/>
                <a:gd name="T23" fmla="*/ 268 h 792"/>
                <a:gd name="T24" fmla="*/ 18 w 1118"/>
                <a:gd name="T25" fmla="*/ 238 h 792"/>
                <a:gd name="T26" fmla="*/ 34 w 1118"/>
                <a:gd name="T27" fmla="*/ 208 h 792"/>
                <a:gd name="T28" fmla="*/ 68 w 1118"/>
                <a:gd name="T29" fmla="*/ 166 h 792"/>
                <a:gd name="T30" fmla="*/ 128 w 1118"/>
                <a:gd name="T31" fmla="*/ 116 h 792"/>
                <a:gd name="T32" fmla="*/ 204 w 1118"/>
                <a:gd name="T33" fmla="*/ 72 h 792"/>
                <a:gd name="T34" fmla="*/ 294 w 1118"/>
                <a:gd name="T35" fmla="*/ 38 h 792"/>
                <a:gd name="T36" fmla="*/ 394 w 1118"/>
                <a:gd name="T37" fmla="*/ 14 h 792"/>
                <a:gd name="T38" fmla="*/ 502 w 1118"/>
                <a:gd name="T39" fmla="*/ 2 h 792"/>
                <a:gd name="T40" fmla="*/ 560 w 1118"/>
                <a:gd name="T41" fmla="*/ 0 h 792"/>
                <a:gd name="T42" fmla="*/ 672 w 1118"/>
                <a:gd name="T43" fmla="*/ 6 h 792"/>
                <a:gd name="T44" fmla="*/ 776 w 1118"/>
                <a:gd name="T45" fmla="*/ 26 h 792"/>
                <a:gd name="T46" fmla="*/ 872 w 1118"/>
                <a:gd name="T47" fmla="*/ 54 h 792"/>
                <a:gd name="T48" fmla="*/ 954 w 1118"/>
                <a:gd name="T49" fmla="*/ 94 h 792"/>
                <a:gd name="T50" fmla="*/ 1022 w 1118"/>
                <a:gd name="T51" fmla="*/ 140 h 792"/>
                <a:gd name="T52" fmla="*/ 1074 w 1118"/>
                <a:gd name="T53" fmla="*/ 194 h 792"/>
                <a:gd name="T54" fmla="*/ 1094 w 1118"/>
                <a:gd name="T55" fmla="*/ 222 h 792"/>
                <a:gd name="T56" fmla="*/ 1108 w 1118"/>
                <a:gd name="T57" fmla="*/ 254 h 792"/>
                <a:gd name="T58" fmla="*/ 1116 w 1118"/>
                <a:gd name="T59" fmla="*/ 284 h 792"/>
                <a:gd name="T60" fmla="*/ 1118 w 1118"/>
                <a:gd name="T61" fmla="*/ 316 h 792"/>
                <a:gd name="T62" fmla="*/ 1118 w 1118"/>
                <a:gd name="T63" fmla="*/ 334 h 792"/>
                <a:gd name="T64" fmla="*/ 1112 w 1118"/>
                <a:gd name="T65" fmla="*/ 366 h 792"/>
                <a:gd name="T66" fmla="*/ 1100 w 1118"/>
                <a:gd name="T67" fmla="*/ 396 h 792"/>
                <a:gd name="T68" fmla="*/ 1084 w 1118"/>
                <a:gd name="T69" fmla="*/ 426 h 792"/>
                <a:gd name="T70" fmla="*/ 1050 w 1118"/>
                <a:gd name="T71" fmla="*/ 468 h 792"/>
                <a:gd name="T72" fmla="*/ 990 w 1118"/>
                <a:gd name="T73" fmla="*/ 518 h 792"/>
                <a:gd name="T74" fmla="*/ 914 w 1118"/>
                <a:gd name="T75" fmla="*/ 562 h 792"/>
                <a:gd name="T76" fmla="*/ 826 w 1118"/>
                <a:gd name="T77" fmla="*/ 596 h 792"/>
                <a:gd name="T78" fmla="*/ 726 w 1118"/>
                <a:gd name="T79" fmla="*/ 620 h 792"/>
                <a:gd name="T80" fmla="*/ 616 w 1118"/>
                <a:gd name="T81" fmla="*/ 632 h 792"/>
                <a:gd name="T82" fmla="*/ 548 w 1118"/>
                <a:gd name="T83" fmla="*/ 634 h 792"/>
                <a:gd name="T84" fmla="*/ 544 w 1118"/>
                <a:gd name="T85" fmla="*/ 634 h 792"/>
                <a:gd name="T86" fmla="*/ 332 w 1118"/>
                <a:gd name="T87" fmla="*/ 792 h 792"/>
                <a:gd name="T88" fmla="*/ 418 w 1118"/>
                <a:gd name="T89" fmla="*/ 64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8" h="792">
                  <a:moveTo>
                    <a:pt x="418" y="646"/>
                  </a:moveTo>
                  <a:lnTo>
                    <a:pt x="430" y="626"/>
                  </a:lnTo>
                  <a:lnTo>
                    <a:pt x="406" y="622"/>
                  </a:lnTo>
                  <a:lnTo>
                    <a:pt x="406" y="622"/>
                  </a:lnTo>
                  <a:lnTo>
                    <a:pt x="362" y="614"/>
                  </a:lnTo>
                  <a:lnTo>
                    <a:pt x="320" y="602"/>
                  </a:lnTo>
                  <a:lnTo>
                    <a:pt x="280" y="590"/>
                  </a:lnTo>
                  <a:lnTo>
                    <a:pt x="242" y="578"/>
                  </a:lnTo>
                  <a:lnTo>
                    <a:pt x="206" y="562"/>
                  </a:lnTo>
                  <a:lnTo>
                    <a:pt x="172" y="546"/>
                  </a:lnTo>
                  <a:lnTo>
                    <a:pt x="142" y="526"/>
                  </a:lnTo>
                  <a:lnTo>
                    <a:pt x="114" y="508"/>
                  </a:lnTo>
                  <a:lnTo>
                    <a:pt x="88" y="486"/>
                  </a:lnTo>
                  <a:lnTo>
                    <a:pt x="66" y="464"/>
                  </a:lnTo>
                  <a:lnTo>
                    <a:pt x="46" y="442"/>
                  </a:lnTo>
                  <a:lnTo>
                    <a:pt x="30" y="418"/>
                  </a:lnTo>
                  <a:lnTo>
                    <a:pt x="18" y="394"/>
                  </a:lnTo>
                  <a:lnTo>
                    <a:pt x="8" y="368"/>
                  </a:lnTo>
                  <a:lnTo>
                    <a:pt x="2" y="34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00"/>
                  </a:lnTo>
                  <a:lnTo>
                    <a:pt x="4" y="284"/>
                  </a:lnTo>
                  <a:lnTo>
                    <a:pt x="6" y="268"/>
                  </a:lnTo>
                  <a:lnTo>
                    <a:pt x="12" y="254"/>
                  </a:lnTo>
                  <a:lnTo>
                    <a:pt x="18" y="238"/>
                  </a:lnTo>
                  <a:lnTo>
                    <a:pt x="26" y="222"/>
                  </a:lnTo>
                  <a:lnTo>
                    <a:pt x="34" y="208"/>
                  </a:lnTo>
                  <a:lnTo>
                    <a:pt x="44" y="194"/>
                  </a:lnTo>
                  <a:lnTo>
                    <a:pt x="68" y="166"/>
                  </a:lnTo>
                  <a:lnTo>
                    <a:pt x="96" y="140"/>
                  </a:lnTo>
                  <a:lnTo>
                    <a:pt x="128" y="116"/>
                  </a:lnTo>
                  <a:lnTo>
                    <a:pt x="164" y="94"/>
                  </a:lnTo>
                  <a:lnTo>
                    <a:pt x="204" y="72"/>
                  </a:lnTo>
                  <a:lnTo>
                    <a:pt x="246" y="54"/>
                  </a:lnTo>
                  <a:lnTo>
                    <a:pt x="294" y="38"/>
                  </a:lnTo>
                  <a:lnTo>
                    <a:pt x="342" y="26"/>
                  </a:lnTo>
                  <a:lnTo>
                    <a:pt x="394" y="14"/>
                  </a:lnTo>
                  <a:lnTo>
                    <a:pt x="446" y="6"/>
                  </a:lnTo>
                  <a:lnTo>
                    <a:pt x="502" y="2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16" y="2"/>
                  </a:lnTo>
                  <a:lnTo>
                    <a:pt x="672" y="6"/>
                  </a:lnTo>
                  <a:lnTo>
                    <a:pt x="726" y="14"/>
                  </a:lnTo>
                  <a:lnTo>
                    <a:pt x="776" y="26"/>
                  </a:lnTo>
                  <a:lnTo>
                    <a:pt x="826" y="38"/>
                  </a:lnTo>
                  <a:lnTo>
                    <a:pt x="872" y="54"/>
                  </a:lnTo>
                  <a:lnTo>
                    <a:pt x="914" y="72"/>
                  </a:lnTo>
                  <a:lnTo>
                    <a:pt x="954" y="94"/>
                  </a:lnTo>
                  <a:lnTo>
                    <a:pt x="990" y="116"/>
                  </a:lnTo>
                  <a:lnTo>
                    <a:pt x="1022" y="140"/>
                  </a:lnTo>
                  <a:lnTo>
                    <a:pt x="1050" y="166"/>
                  </a:lnTo>
                  <a:lnTo>
                    <a:pt x="1074" y="194"/>
                  </a:lnTo>
                  <a:lnTo>
                    <a:pt x="1084" y="208"/>
                  </a:lnTo>
                  <a:lnTo>
                    <a:pt x="1094" y="222"/>
                  </a:lnTo>
                  <a:lnTo>
                    <a:pt x="1100" y="238"/>
                  </a:lnTo>
                  <a:lnTo>
                    <a:pt x="1108" y="254"/>
                  </a:lnTo>
                  <a:lnTo>
                    <a:pt x="1112" y="268"/>
                  </a:lnTo>
                  <a:lnTo>
                    <a:pt x="1116" y="284"/>
                  </a:lnTo>
                  <a:lnTo>
                    <a:pt x="1118" y="300"/>
                  </a:lnTo>
                  <a:lnTo>
                    <a:pt x="1118" y="316"/>
                  </a:lnTo>
                  <a:lnTo>
                    <a:pt x="1118" y="316"/>
                  </a:lnTo>
                  <a:lnTo>
                    <a:pt x="1118" y="334"/>
                  </a:lnTo>
                  <a:lnTo>
                    <a:pt x="1116" y="350"/>
                  </a:lnTo>
                  <a:lnTo>
                    <a:pt x="1112" y="366"/>
                  </a:lnTo>
                  <a:lnTo>
                    <a:pt x="1108" y="380"/>
                  </a:lnTo>
                  <a:lnTo>
                    <a:pt x="1100" y="396"/>
                  </a:lnTo>
                  <a:lnTo>
                    <a:pt x="1094" y="412"/>
                  </a:lnTo>
                  <a:lnTo>
                    <a:pt x="1084" y="426"/>
                  </a:lnTo>
                  <a:lnTo>
                    <a:pt x="1074" y="440"/>
                  </a:lnTo>
                  <a:lnTo>
                    <a:pt x="1050" y="468"/>
                  </a:lnTo>
                  <a:lnTo>
                    <a:pt x="1022" y="494"/>
                  </a:lnTo>
                  <a:lnTo>
                    <a:pt x="990" y="518"/>
                  </a:lnTo>
                  <a:lnTo>
                    <a:pt x="954" y="540"/>
                  </a:lnTo>
                  <a:lnTo>
                    <a:pt x="914" y="562"/>
                  </a:lnTo>
                  <a:lnTo>
                    <a:pt x="872" y="580"/>
                  </a:lnTo>
                  <a:lnTo>
                    <a:pt x="826" y="596"/>
                  </a:lnTo>
                  <a:lnTo>
                    <a:pt x="776" y="608"/>
                  </a:lnTo>
                  <a:lnTo>
                    <a:pt x="726" y="620"/>
                  </a:lnTo>
                  <a:lnTo>
                    <a:pt x="672" y="628"/>
                  </a:lnTo>
                  <a:lnTo>
                    <a:pt x="616" y="632"/>
                  </a:lnTo>
                  <a:lnTo>
                    <a:pt x="560" y="634"/>
                  </a:lnTo>
                  <a:lnTo>
                    <a:pt x="548" y="634"/>
                  </a:lnTo>
                  <a:lnTo>
                    <a:pt x="544" y="634"/>
                  </a:lnTo>
                  <a:lnTo>
                    <a:pt x="544" y="634"/>
                  </a:lnTo>
                  <a:lnTo>
                    <a:pt x="332" y="792"/>
                  </a:lnTo>
                  <a:lnTo>
                    <a:pt x="332" y="792"/>
                  </a:lnTo>
                  <a:lnTo>
                    <a:pt x="418" y="646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rgbClr val="C3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0"/>
            <p:cNvSpPr>
              <a:spLocks/>
            </p:cNvSpPr>
            <p:nvPr/>
          </p:nvSpPr>
          <p:spPr bwMode="auto">
            <a:xfrm>
              <a:off x="3905412" y="674180"/>
              <a:ext cx="829121" cy="503451"/>
            </a:xfrm>
            <a:custGeom>
              <a:avLst/>
              <a:gdLst>
                <a:gd name="T0" fmla="*/ 448 w 1054"/>
                <a:gd name="T1" fmla="*/ 568 h 640"/>
                <a:gd name="T2" fmla="*/ 380 w 1054"/>
                <a:gd name="T3" fmla="*/ 558 h 640"/>
                <a:gd name="T4" fmla="*/ 300 w 1054"/>
                <a:gd name="T5" fmla="*/ 540 h 640"/>
                <a:gd name="T6" fmla="*/ 228 w 1054"/>
                <a:gd name="T7" fmla="*/ 518 h 640"/>
                <a:gd name="T8" fmla="*/ 162 w 1054"/>
                <a:gd name="T9" fmla="*/ 488 h 640"/>
                <a:gd name="T10" fmla="*/ 108 w 1054"/>
                <a:gd name="T11" fmla="*/ 454 h 640"/>
                <a:gd name="T12" fmla="*/ 62 w 1054"/>
                <a:gd name="T13" fmla="*/ 416 h 640"/>
                <a:gd name="T14" fmla="*/ 28 w 1054"/>
                <a:gd name="T15" fmla="*/ 374 h 640"/>
                <a:gd name="T16" fmla="*/ 8 w 1054"/>
                <a:gd name="T17" fmla="*/ 330 h 640"/>
                <a:gd name="T18" fmla="*/ 0 w 1054"/>
                <a:gd name="T19" fmla="*/ 284 h 640"/>
                <a:gd name="T20" fmla="*/ 2 w 1054"/>
                <a:gd name="T21" fmla="*/ 270 h 640"/>
                <a:gd name="T22" fmla="*/ 6 w 1054"/>
                <a:gd name="T23" fmla="*/ 242 h 640"/>
                <a:gd name="T24" fmla="*/ 18 w 1054"/>
                <a:gd name="T25" fmla="*/ 214 h 640"/>
                <a:gd name="T26" fmla="*/ 42 w 1054"/>
                <a:gd name="T27" fmla="*/ 176 h 640"/>
                <a:gd name="T28" fmla="*/ 92 w 1054"/>
                <a:gd name="T29" fmla="*/ 128 h 640"/>
                <a:gd name="T30" fmla="*/ 156 w 1054"/>
                <a:gd name="T31" fmla="*/ 84 h 640"/>
                <a:gd name="T32" fmla="*/ 236 w 1054"/>
                <a:gd name="T33" fmla="*/ 50 h 640"/>
                <a:gd name="T34" fmla="*/ 324 w 1054"/>
                <a:gd name="T35" fmla="*/ 24 h 640"/>
                <a:gd name="T36" fmla="*/ 422 w 1054"/>
                <a:gd name="T37" fmla="*/ 6 h 640"/>
                <a:gd name="T38" fmla="*/ 528 w 1054"/>
                <a:gd name="T39" fmla="*/ 0 h 640"/>
                <a:gd name="T40" fmla="*/ 580 w 1054"/>
                <a:gd name="T41" fmla="*/ 2 h 640"/>
                <a:gd name="T42" fmla="*/ 682 w 1054"/>
                <a:gd name="T43" fmla="*/ 14 h 640"/>
                <a:gd name="T44" fmla="*/ 776 w 1054"/>
                <a:gd name="T45" fmla="*/ 36 h 640"/>
                <a:gd name="T46" fmla="*/ 860 w 1054"/>
                <a:gd name="T47" fmla="*/ 66 h 640"/>
                <a:gd name="T48" fmla="*/ 932 w 1054"/>
                <a:gd name="T49" fmla="*/ 106 h 640"/>
                <a:gd name="T50" fmla="*/ 990 w 1054"/>
                <a:gd name="T51" fmla="*/ 150 h 640"/>
                <a:gd name="T52" fmla="*/ 1030 w 1054"/>
                <a:gd name="T53" fmla="*/ 202 h 640"/>
                <a:gd name="T54" fmla="*/ 1044 w 1054"/>
                <a:gd name="T55" fmla="*/ 228 h 640"/>
                <a:gd name="T56" fmla="*/ 1052 w 1054"/>
                <a:gd name="T57" fmla="*/ 256 h 640"/>
                <a:gd name="T58" fmla="*/ 1054 w 1054"/>
                <a:gd name="T59" fmla="*/ 284 h 640"/>
                <a:gd name="T60" fmla="*/ 1054 w 1054"/>
                <a:gd name="T61" fmla="*/ 300 h 640"/>
                <a:gd name="T62" fmla="*/ 1048 w 1054"/>
                <a:gd name="T63" fmla="*/ 328 h 640"/>
                <a:gd name="T64" fmla="*/ 1038 w 1054"/>
                <a:gd name="T65" fmla="*/ 356 h 640"/>
                <a:gd name="T66" fmla="*/ 1012 w 1054"/>
                <a:gd name="T67" fmla="*/ 394 h 640"/>
                <a:gd name="T68" fmla="*/ 962 w 1054"/>
                <a:gd name="T69" fmla="*/ 442 h 640"/>
                <a:gd name="T70" fmla="*/ 898 w 1054"/>
                <a:gd name="T71" fmla="*/ 486 h 640"/>
                <a:gd name="T72" fmla="*/ 820 w 1054"/>
                <a:gd name="T73" fmla="*/ 520 h 640"/>
                <a:gd name="T74" fmla="*/ 730 w 1054"/>
                <a:gd name="T75" fmla="*/ 546 h 640"/>
                <a:gd name="T76" fmla="*/ 632 w 1054"/>
                <a:gd name="T77" fmla="*/ 564 h 640"/>
                <a:gd name="T78" fmla="*/ 528 w 1054"/>
                <a:gd name="T79" fmla="*/ 570 h 640"/>
                <a:gd name="T80" fmla="*/ 518 w 1054"/>
                <a:gd name="T81" fmla="*/ 570 h 640"/>
                <a:gd name="T82" fmla="*/ 500 w 1054"/>
                <a:gd name="T83" fmla="*/ 570 h 640"/>
                <a:gd name="T84" fmla="*/ 408 w 1054"/>
                <a:gd name="T85" fmla="*/ 640 h 640"/>
                <a:gd name="T86" fmla="*/ 414 w 1054"/>
                <a:gd name="T87" fmla="*/ 63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54" h="640">
                  <a:moveTo>
                    <a:pt x="414" y="630"/>
                  </a:moveTo>
                  <a:lnTo>
                    <a:pt x="448" y="568"/>
                  </a:lnTo>
                  <a:lnTo>
                    <a:pt x="380" y="558"/>
                  </a:lnTo>
                  <a:lnTo>
                    <a:pt x="380" y="558"/>
                  </a:lnTo>
                  <a:lnTo>
                    <a:pt x="338" y="550"/>
                  </a:lnTo>
                  <a:lnTo>
                    <a:pt x="300" y="540"/>
                  </a:lnTo>
                  <a:lnTo>
                    <a:pt x="262" y="530"/>
                  </a:lnTo>
                  <a:lnTo>
                    <a:pt x="228" y="518"/>
                  </a:lnTo>
                  <a:lnTo>
                    <a:pt x="194" y="504"/>
                  </a:lnTo>
                  <a:lnTo>
                    <a:pt x="162" y="488"/>
                  </a:lnTo>
                  <a:lnTo>
                    <a:pt x="134" y="472"/>
                  </a:lnTo>
                  <a:lnTo>
                    <a:pt x="108" y="454"/>
                  </a:lnTo>
                  <a:lnTo>
                    <a:pt x="84" y="436"/>
                  </a:lnTo>
                  <a:lnTo>
                    <a:pt x="62" y="416"/>
                  </a:lnTo>
                  <a:lnTo>
                    <a:pt x="44" y="396"/>
                  </a:lnTo>
                  <a:lnTo>
                    <a:pt x="28" y="374"/>
                  </a:lnTo>
                  <a:lnTo>
                    <a:pt x="16" y="352"/>
                  </a:lnTo>
                  <a:lnTo>
                    <a:pt x="8" y="330"/>
                  </a:lnTo>
                  <a:lnTo>
                    <a:pt x="2" y="308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2" y="270"/>
                  </a:lnTo>
                  <a:lnTo>
                    <a:pt x="4" y="256"/>
                  </a:lnTo>
                  <a:lnTo>
                    <a:pt x="6" y="242"/>
                  </a:lnTo>
                  <a:lnTo>
                    <a:pt x="12" y="228"/>
                  </a:lnTo>
                  <a:lnTo>
                    <a:pt x="18" y="214"/>
                  </a:lnTo>
                  <a:lnTo>
                    <a:pt x="24" y="202"/>
                  </a:lnTo>
                  <a:lnTo>
                    <a:pt x="42" y="176"/>
                  </a:lnTo>
                  <a:lnTo>
                    <a:pt x="66" y="150"/>
                  </a:lnTo>
                  <a:lnTo>
                    <a:pt x="92" y="128"/>
                  </a:lnTo>
                  <a:lnTo>
                    <a:pt x="122" y="106"/>
                  </a:lnTo>
                  <a:lnTo>
                    <a:pt x="156" y="84"/>
                  </a:lnTo>
                  <a:lnTo>
                    <a:pt x="194" y="66"/>
                  </a:lnTo>
                  <a:lnTo>
                    <a:pt x="236" y="50"/>
                  </a:lnTo>
                  <a:lnTo>
                    <a:pt x="278" y="36"/>
                  </a:lnTo>
                  <a:lnTo>
                    <a:pt x="324" y="24"/>
                  </a:lnTo>
                  <a:lnTo>
                    <a:pt x="372" y="14"/>
                  </a:lnTo>
                  <a:lnTo>
                    <a:pt x="422" y="6"/>
                  </a:lnTo>
                  <a:lnTo>
                    <a:pt x="474" y="2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80" y="2"/>
                  </a:lnTo>
                  <a:lnTo>
                    <a:pt x="632" y="6"/>
                  </a:lnTo>
                  <a:lnTo>
                    <a:pt x="682" y="14"/>
                  </a:lnTo>
                  <a:lnTo>
                    <a:pt x="730" y="24"/>
                  </a:lnTo>
                  <a:lnTo>
                    <a:pt x="776" y="36"/>
                  </a:lnTo>
                  <a:lnTo>
                    <a:pt x="820" y="50"/>
                  </a:lnTo>
                  <a:lnTo>
                    <a:pt x="860" y="66"/>
                  </a:lnTo>
                  <a:lnTo>
                    <a:pt x="898" y="84"/>
                  </a:lnTo>
                  <a:lnTo>
                    <a:pt x="932" y="106"/>
                  </a:lnTo>
                  <a:lnTo>
                    <a:pt x="962" y="128"/>
                  </a:lnTo>
                  <a:lnTo>
                    <a:pt x="990" y="150"/>
                  </a:lnTo>
                  <a:lnTo>
                    <a:pt x="1012" y="176"/>
                  </a:lnTo>
                  <a:lnTo>
                    <a:pt x="1030" y="202"/>
                  </a:lnTo>
                  <a:lnTo>
                    <a:pt x="1038" y="214"/>
                  </a:lnTo>
                  <a:lnTo>
                    <a:pt x="1044" y="228"/>
                  </a:lnTo>
                  <a:lnTo>
                    <a:pt x="1048" y="242"/>
                  </a:lnTo>
                  <a:lnTo>
                    <a:pt x="1052" y="256"/>
                  </a:lnTo>
                  <a:lnTo>
                    <a:pt x="1054" y="270"/>
                  </a:lnTo>
                  <a:lnTo>
                    <a:pt x="1054" y="284"/>
                  </a:lnTo>
                  <a:lnTo>
                    <a:pt x="1054" y="284"/>
                  </a:lnTo>
                  <a:lnTo>
                    <a:pt x="1054" y="300"/>
                  </a:lnTo>
                  <a:lnTo>
                    <a:pt x="1052" y="314"/>
                  </a:lnTo>
                  <a:lnTo>
                    <a:pt x="1048" y="328"/>
                  </a:lnTo>
                  <a:lnTo>
                    <a:pt x="1044" y="342"/>
                  </a:lnTo>
                  <a:lnTo>
                    <a:pt x="1038" y="356"/>
                  </a:lnTo>
                  <a:lnTo>
                    <a:pt x="1030" y="368"/>
                  </a:lnTo>
                  <a:lnTo>
                    <a:pt x="1012" y="394"/>
                  </a:lnTo>
                  <a:lnTo>
                    <a:pt x="990" y="420"/>
                  </a:lnTo>
                  <a:lnTo>
                    <a:pt x="962" y="442"/>
                  </a:lnTo>
                  <a:lnTo>
                    <a:pt x="932" y="464"/>
                  </a:lnTo>
                  <a:lnTo>
                    <a:pt x="898" y="486"/>
                  </a:lnTo>
                  <a:lnTo>
                    <a:pt x="860" y="504"/>
                  </a:lnTo>
                  <a:lnTo>
                    <a:pt x="820" y="520"/>
                  </a:lnTo>
                  <a:lnTo>
                    <a:pt x="776" y="534"/>
                  </a:lnTo>
                  <a:lnTo>
                    <a:pt x="730" y="546"/>
                  </a:lnTo>
                  <a:lnTo>
                    <a:pt x="682" y="556"/>
                  </a:lnTo>
                  <a:lnTo>
                    <a:pt x="632" y="564"/>
                  </a:lnTo>
                  <a:lnTo>
                    <a:pt x="580" y="568"/>
                  </a:lnTo>
                  <a:lnTo>
                    <a:pt x="528" y="570"/>
                  </a:lnTo>
                  <a:lnTo>
                    <a:pt x="528" y="570"/>
                  </a:lnTo>
                  <a:lnTo>
                    <a:pt x="518" y="570"/>
                  </a:lnTo>
                  <a:lnTo>
                    <a:pt x="518" y="570"/>
                  </a:lnTo>
                  <a:lnTo>
                    <a:pt x="500" y="570"/>
                  </a:lnTo>
                  <a:lnTo>
                    <a:pt x="500" y="570"/>
                  </a:lnTo>
                  <a:lnTo>
                    <a:pt x="408" y="640"/>
                  </a:lnTo>
                  <a:lnTo>
                    <a:pt x="408" y="640"/>
                  </a:lnTo>
                  <a:lnTo>
                    <a:pt x="414" y="630"/>
                  </a:lnTo>
                  <a:lnTo>
                    <a:pt x="414" y="6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7528761" y="3557277"/>
            <a:ext cx="419907" cy="336631"/>
            <a:chOff x="3851920" y="620688"/>
            <a:chExt cx="936104" cy="750457"/>
          </a:xfrm>
        </p:grpSpPr>
        <p:sp>
          <p:nvSpPr>
            <p:cNvPr id="85" name="AutoShape 5"/>
            <p:cNvSpPr>
              <a:spLocks noChangeAspect="1" noChangeArrowheads="1" noTextEdit="1"/>
            </p:cNvSpPr>
            <p:nvPr/>
          </p:nvSpPr>
          <p:spPr bwMode="auto">
            <a:xfrm>
              <a:off x="3851920" y="620688"/>
              <a:ext cx="936104" cy="75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7"/>
            <p:cNvSpPr>
              <a:spLocks/>
            </p:cNvSpPr>
            <p:nvPr/>
          </p:nvSpPr>
          <p:spPr bwMode="auto">
            <a:xfrm>
              <a:off x="3867653" y="636421"/>
              <a:ext cx="904638" cy="682806"/>
            </a:xfrm>
            <a:custGeom>
              <a:avLst/>
              <a:gdLst>
                <a:gd name="T0" fmla="*/ 576 w 1150"/>
                <a:gd name="T1" fmla="*/ 0 h 868"/>
                <a:gd name="T2" fmla="*/ 460 w 1150"/>
                <a:gd name="T3" fmla="*/ 8 h 868"/>
                <a:gd name="T4" fmla="*/ 352 w 1150"/>
                <a:gd name="T5" fmla="*/ 26 h 868"/>
                <a:gd name="T6" fmla="*/ 254 w 1150"/>
                <a:gd name="T7" fmla="*/ 58 h 868"/>
                <a:gd name="T8" fmla="*/ 168 w 1150"/>
                <a:gd name="T9" fmla="*/ 98 h 868"/>
                <a:gd name="T10" fmla="*/ 98 w 1150"/>
                <a:gd name="T11" fmla="*/ 146 h 868"/>
                <a:gd name="T12" fmla="*/ 46 w 1150"/>
                <a:gd name="T13" fmla="*/ 204 h 868"/>
                <a:gd name="T14" fmla="*/ 26 w 1150"/>
                <a:gd name="T15" fmla="*/ 234 h 868"/>
                <a:gd name="T16" fmla="*/ 12 w 1150"/>
                <a:gd name="T17" fmla="*/ 266 h 868"/>
                <a:gd name="T18" fmla="*/ 4 w 1150"/>
                <a:gd name="T19" fmla="*/ 298 h 868"/>
                <a:gd name="T20" fmla="*/ 0 w 1150"/>
                <a:gd name="T21" fmla="*/ 332 h 868"/>
                <a:gd name="T22" fmla="*/ 2 w 1150"/>
                <a:gd name="T23" fmla="*/ 362 h 868"/>
                <a:gd name="T24" fmla="*/ 18 w 1150"/>
                <a:gd name="T25" fmla="*/ 416 h 868"/>
                <a:gd name="T26" fmla="*/ 48 w 1150"/>
                <a:gd name="T27" fmla="*/ 466 h 868"/>
                <a:gd name="T28" fmla="*/ 92 w 1150"/>
                <a:gd name="T29" fmla="*/ 514 h 868"/>
                <a:gd name="T30" fmla="*/ 148 w 1150"/>
                <a:gd name="T31" fmla="*/ 556 h 868"/>
                <a:gd name="T32" fmla="*/ 216 w 1150"/>
                <a:gd name="T33" fmla="*/ 592 h 868"/>
                <a:gd name="T34" fmla="*/ 290 w 1150"/>
                <a:gd name="T35" fmla="*/ 622 h 868"/>
                <a:gd name="T36" fmla="*/ 374 w 1150"/>
                <a:gd name="T37" fmla="*/ 644 h 868"/>
                <a:gd name="T38" fmla="*/ 296 w 1150"/>
                <a:gd name="T39" fmla="*/ 868 h 868"/>
                <a:gd name="T40" fmla="*/ 564 w 1150"/>
                <a:gd name="T41" fmla="*/ 666 h 868"/>
                <a:gd name="T42" fmla="*/ 576 w 1150"/>
                <a:gd name="T43" fmla="*/ 666 h 868"/>
                <a:gd name="T44" fmla="*/ 692 w 1150"/>
                <a:gd name="T45" fmla="*/ 658 h 868"/>
                <a:gd name="T46" fmla="*/ 800 w 1150"/>
                <a:gd name="T47" fmla="*/ 640 h 868"/>
                <a:gd name="T48" fmla="*/ 898 w 1150"/>
                <a:gd name="T49" fmla="*/ 608 h 868"/>
                <a:gd name="T50" fmla="*/ 982 w 1150"/>
                <a:gd name="T51" fmla="*/ 568 h 868"/>
                <a:gd name="T52" fmla="*/ 1052 w 1150"/>
                <a:gd name="T53" fmla="*/ 518 h 868"/>
                <a:gd name="T54" fmla="*/ 1106 w 1150"/>
                <a:gd name="T55" fmla="*/ 462 h 868"/>
                <a:gd name="T56" fmla="*/ 1124 w 1150"/>
                <a:gd name="T57" fmla="*/ 432 h 868"/>
                <a:gd name="T58" fmla="*/ 1138 w 1150"/>
                <a:gd name="T59" fmla="*/ 400 h 868"/>
                <a:gd name="T60" fmla="*/ 1148 w 1150"/>
                <a:gd name="T61" fmla="*/ 366 h 868"/>
                <a:gd name="T62" fmla="*/ 1150 w 1150"/>
                <a:gd name="T63" fmla="*/ 332 h 868"/>
                <a:gd name="T64" fmla="*/ 1150 w 1150"/>
                <a:gd name="T65" fmla="*/ 316 h 868"/>
                <a:gd name="T66" fmla="*/ 1144 w 1150"/>
                <a:gd name="T67" fmla="*/ 282 h 868"/>
                <a:gd name="T68" fmla="*/ 1132 w 1150"/>
                <a:gd name="T69" fmla="*/ 250 h 868"/>
                <a:gd name="T70" fmla="*/ 1116 w 1150"/>
                <a:gd name="T71" fmla="*/ 218 h 868"/>
                <a:gd name="T72" fmla="*/ 1082 w 1150"/>
                <a:gd name="T73" fmla="*/ 174 h 868"/>
                <a:gd name="T74" fmla="*/ 1020 w 1150"/>
                <a:gd name="T75" fmla="*/ 122 h 868"/>
                <a:gd name="T76" fmla="*/ 942 w 1150"/>
                <a:gd name="T77" fmla="*/ 76 h 868"/>
                <a:gd name="T78" fmla="*/ 850 w 1150"/>
                <a:gd name="T79" fmla="*/ 40 h 868"/>
                <a:gd name="T80" fmla="*/ 746 w 1150"/>
                <a:gd name="T81" fmla="*/ 16 h 868"/>
                <a:gd name="T82" fmla="*/ 634 w 1150"/>
                <a:gd name="T83" fmla="*/ 2 h 868"/>
                <a:gd name="T84" fmla="*/ 576 w 1150"/>
                <a:gd name="T8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0" h="868">
                  <a:moveTo>
                    <a:pt x="576" y="0"/>
                  </a:moveTo>
                  <a:lnTo>
                    <a:pt x="576" y="0"/>
                  </a:lnTo>
                  <a:lnTo>
                    <a:pt x="516" y="2"/>
                  </a:lnTo>
                  <a:lnTo>
                    <a:pt x="460" y="8"/>
                  </a:lnTo>
                  <a:lnTo>
                    <a:pt x="404" y="16"/>
                  </a:lnTo>
                  <a:lnTo>
                    <a:pt x="352" y="26"/>
                  </a:lnTo>
                  <a:lnTo>
                    <a:pt x="302" y="40"/>
                  </a:lnTo>
                  <a:lnTo>
                    <a:pt x="254" y="58"/>
                  </a:lnTo>
                  <a:lnTo>
                    <a:pt x="210" y="76"/>
                  </a:lnTo>
                  <a:lnTo>
                    <a:pt x="168" y="98"/>
                  </a:lnTo>
                  <a:lnTo>
                    <a:pt x="132" y="122"/>
                  </a:lnTo>
                  <a:lnTo>
                    <a:pt x="98" y="146"/>
                  </a:lnTo>
                  <a:lnTo>
                    <a:pt x="70" y="174"/>
                  </a:lnTo>
                  <a:lnTo>
                    <a:pt x="46" y="204"/>
                  </a:lnTo>
                  <a:lnTo>
                    <a:pt x="36" y="218"/>
                  </a:lnTo>
                  <a:lnTo>
                    <a:pt x="26" y="234"/>
                  </a:lnTo>
                  <a:lnTo>
                    <a:pt x="18" y="250"/>
                  </a:lnTo>
                  <a:lnTo>
                    <a:pt x="12" y="266"/>
                  </a:lnTo>
                  <a:lnTo>
                    <a:pt x="6" y="282"/>
                  </a:lnTo>
                  <a:lnTo>
                    <a:pt x="4" y="298"/>
                  </a:lnTo>
                  <a:lnTo>
                    <a:pt x="0" y="316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2" y="362"/>
                  </a:lnTo>
                  <a:lnTo>
                    <a:pt x="8" y="388"/>
                  </a:lnTo>
                  <a:lnTo>
                    <a:pt x="18" y="416"/>
                  </a:lnTo>
                  <a:lnTo>
                    <a:pt x="32" y="442"/>
                  </a:lnTo>
                  <a:lnTo>
                    <a:pt x="48" y="466"/>
                  </a:lnTo>
                  <a:lnTo>
                    <a:pt x="70" y="490"/>
                  </a:lnTo>
                  <a:lnTo>
                    <a:pt x="92" y="514"/>
                  </a:lnTo>
                  <a:lnTo>
                    <a:pt x="120" y="536"/>
                  </a:lnTo>
                  <a:lnTo>
                    <a:pt x="148" y="556"/>
                  </a:lnTo>
                  <a:lnTo>
                    <a:pt x="180" y="574"/>
                  </a:lnTo>
                  <a:lnTo>
                    <a:pt x="216" y="592"/>
                  </a:lnTo>
                  <a:lnTo>
                    <a:pt x="252" y="608"/>
                  </a:lnTo>
                  <a:lnTo>
                    <a:pt x="290" y="622"/>
                  </a:lnTo>
                  <a:lnTo>
                    <a:pt x="332" y="634"/>
                  </a:lnTo>
                  <a:lnTo>
                    <a:pt x="374" y="644"/>
                  </a:lnTo>
                  <a:lnTo>
                    <a:pt x="420" y="654"/>
                  </a:lnTo>
                  <a:lnTo>
                    <a:pt x="296" y="868"/>
                  </a:lnTo>
                  <a:lnTo>
                    <a:pt x="564" y="666"/>
                  </a:lnTo>
                  <a:lnTo>
                    <a:pt x="564" y="666"/>
                  </a:lnTo>
                  <a:lnTo>
                    <a:pt x="576" y="666"/>
                  </a:lnTo>
                  <a:lnTo>
                    <a:pt x="576" y="666"/>
                  </a:lnTo>
                  <a:lnTo>
                    <a:pt x="634" y="664"/>
                  </a:lnTo>
                  <a:lnTo>
                    <a:pt x="692" y="658"/>
                  </a:lnTo>
                  <a:lnTo>
                    <a:pt x="746" y="650"/>
                  </a:lnTo>
                  <a:lnTo>
                    <a:pt x="800" y="640"/>
                  </a:lnTo>
                  <a:lnTo>
                    <a:pt x="850" y="626"/>
                  </a:lnTo>
                  <a:lnTo>
                    <a:pt x="898" y="608"/>
                  </a:lnTo>
                  <a:lnTo>
                    <a:pt x="942" y="590"/>
                  </a:lnTo>
                  <a:lnTo>
                    <a:pt x="982" y="568"/>
                  </a:lnTo>
                  <a:lnTo>
                    <a:pt x="1020" y="544"/>
                  </a:lnTo>
                  <a:lnTo>
                    <a:pt x="1052" y="518"/>
                  </a:lnTo>
                  <a:lnTo>
                    <a:pt x="1082" y="492"/>
                  </a:lnTo>
                  <a:lnTo>
                    <a:pt x="1106" y="462"/>
                  </a:lnTo>
                  <a:lnTo>
                    <a:pt x="1116" y="448"/>
                  </a:lnTo>
                  <a:lnTo>
                    <a:pt x="1124" y="432"/>
                  </a:lnTo>
                  <a:lnTo>
                    <a:pt x="1132" y="416"/>
                  </a:lnTo>
                  <a:lnTo>
                    <a:pt x="1138" y="400"/>
                  </a:lnTo>
                  <a:lnTo>
                    <a:pt x="1144" y="384"/>
                  </a:lnTo>
                  <a:lnTo>
                    <a:pt x="1148" y="366"/>
                  </a:lnTo>
                  <a:lnTo>
                    <a:pt x="1150" y="350"/>
                  </a:lnTo>
                  <a:lnTo>
                    <a:pt x="1150" y="332"/>
                  </a:lnTo>
                  <a:lnTo>
                    <a:pt x="1150" y="332"/>
                  </a:lnTo>
                  <a:lnTo>
                    <a:pt x="1150" y="316"/>
                  </a:lnTo>
                  <a:lnTo>
                    <a:pt x="1148" y="298"/>
                  </a:lnTo>
                  <a:lnTo>
                    <a:pt x="1144" y="282"/>
                  </a:lnTo>
                  <a:lnTo>
                    <a:pt x="1138" y="266"/>
                  </a:lnTo>
                  <a:lnTo>
                    <a:pt x="1132" y="250"/>
                  </a:lnTo>
                  <a:lnTo>
                    <a:pt x="1124" y="234"/>
                  </a:lnTo>
                  <a:lnTo>
                    <a:pt x="1116" y="218"/>
                  </a:lnTo>
                  <a:lnTo>
                    <a:pt x="1106" y="204"/>
                  </a:lnTo>
                  <a:lnTo>
                    <a:pt x="1082" y="174"/>
                  </a:lnTo>
                  <a:lnTo>
                    <a:pt x="1052" y="146"/>
                  </a:lnTo>
                  <a:lnTo>
                    <a:pt x="1020" y="122"/>
                  </a:lnTo>
                  <a:lnTo>
                    <a:pt x="982" y="98"/>
                  </a:lnTo>
                  <a:lnTo>
                    <a:pt x="942" y="76"/>
                  </a:lnTo>
                  <a:lnTo>
                    <a:pt x="898" y="58"/>
                  </a:lnTo>
                  <a:lnTo>
                    <a:pt x="850" y="40"/>
                  </a:lnTo>
                  <a:lnTo>
                    <a:pt x="800" y="26"/>
                  </a:lnTo>
                  <a:lnTo>
                    <a:pt x="746" y="16"/>
                  </a:lnTo>
                  <a:lnTo>
                    <a:pt x="692" y="8"/>
                  </a:lnTo>
                  <a:lnTo>
                    <a:pt x="634" y="2"/>
                  </a:lnTo>
                  <a:lnTo>
                    <a:pt x="576" y="0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8"/>
            <p:cNvSpPr>
              <a:spLocks/>
            </p:cNvSpPr>
            <p:nvPr/>
          </p:nvSpPr>
          <p:spPr bwMode="auto">
            <a:xfrm>
              <a:off x="3855067" y="623835"/>
              <a:ext cx="929811" cy="744164"/>
            </a:xfrm>
            <a:custGeom>
              <a:avLst/>
              <a:gdLst>
                <a:gd name="T0" fmla="*/ 176 w 1182"/>
                <a:gd name="T1" fmla="*/ 100 h 946"/>
                <a:gd name="T2" fmla="*/ 100 w 1182"/>
                <a:gd name="T3" fmla="*/ 154 h 946"/>
                <a:gd name="T4" fmla="*/ 58 w 1182"/>
                <a:gd name="T5" fmla="*/ 198 h 946"/>
                <a:gd name="T6" fmla="*/ 36 w 1182"/>
                <a:gd name="T7" fmla="*/ 230 h 946"/>
                <a:gd name="T8" fmla="*/ 18 w 1182"/>
                <a:gd name="T9" fmla="*/ 262 h 946"/>
                <a:gd name="T10" fmla="*/ 6 w 1182"/>
                <a:gd name="T11" fmla="*/ 296 h 946"/>
                <a:gd name="T12" fmla="*/ 0 w 1182"/>
                <a:gd name="T13" fmla="*/ 332 h 946"/>
                <a:gd name="T14" fmla="*/ 0 w 1182"/>
                <a:gd name="T15" fmla="*/ 348 h 946"/>
                <a:gd name="T16" fmla="*/ 8 w 1182"/>
                <a:gd name="T17" fmla="*/ 408 h 946"/>
                <a:gd name="T18" fmla="*/ 32 w 1182"/>
                <a:gd name="T19" fmla="*/ 464 h 946"/>
                <a:gd name="T20" fmla="*/ 72 w 1182"/>
                <a:gd name="T21" fmla="*/ 516 h 946"/>
                <a:gd name="T22" fmla="*/ 126 w 1182"/>
                <a:gd name="T23" fmla="*/ 564 h 946"/>
                <a:gd name="T24" fmla="*/ 154 w 1182"/>
                <a:gd name="T25" fmla="*/ 584 h 946"/>
                <a:gd name="T26" fmla="*/ 218 w 1182"/>
                <a:gd name="T27" fmla="*/ 620 h 946"/>
                <a:gd name="T28" fmla="*/ 290 w 1182"/>
                <a:gd name="T29" fmla="*/ 650 h 946"/>
                <a:gd name="T30" fmla="*/ 368 w 1182"/>
                <a:gd name="T31" fmla="*/ 672 h 946"/>
                <a:gd name="T32" fmla="*/ 410 w 1182"/>
                <a:gd name="T33" fmla="*/ 680 h 946"/>
                <a:gd name="T34" fmla="*/ 258 w 1182"/>
                <a:gd name="T35" fmla="*/ 946 h 946"/>
                <a:gd name="T36" fmla="*/ 586 w 1182"/>
                <a:gd name="T37" fmla="*/ 698 h 946"/>
                <a:gd name="T38" fmla="*/ 592 w 1182"/>
                <a:gd name="T39" fmla="*/ 698 h 946"/>
                <a:gd name="T40" fmla="*/ 706 w 1182"/>
                <a:gd name="T41" fmla="*/ 692 h 946"/>
                <a:gd name="T42" fmla="*/ 816 w 1182"/>
                <a:gd name="T43" fmla="*/ 672 h 946"/>
                <a:gd name="T44" fmla="*/ 916 w 1182"/>
                <a:gd name="T45" fmla="*/ 640 h 946"/>
                <a:gd name="T46" fmla="*/ 1006 w 1182"/>
                <a:gd name="T47" fmla="*/ 598 h 946"/>
                <a:gd name="T48" fmla="*/ 1046 w 1182"/>
                <a:gd name="T49" fmla="*/ 572 h 946"/>
                <a:gd name="T50" fmla="*/ 1112 w 1182"/>
                <a:gd name="T51" fmla="*/ 516 h 946"/>
                <a:gd name="T52" fmla="*/ 1138 w 1182"/>
                <a:gd name="T53" fmla="*/ 484 h 946"/>
                <a:gd name="T54" fmla="*/ 1156 w 1182"/>
                <a:gd name="T55" fmla="*/ 452 h 946"/>
                <a:gd name="T56" fmla="*/ 1172 w 1182"/>
                <a:gd name="T57" fmla="*/ 418 h 946"/>
                <a:gd name="T58" fmla="*/ 1180 w 1182"/>
                <a:gd name="T59" fmla="*/ 384 h 946"/>
                <a:gd name="T60" fmla="*/ 1182 w 1182"/>
                <a:gd name="T61" fmla="*/ 348 h 946"/>
                <a:gd name="T62" fmla="*/ 1182 w 1182"/>
                <a:gd name="T63" fmla="*/ 332 h 946"/>
                <a:gd name="T64" fmla="*/ 1176 w 1182"/>
                <a:gd name="T65" fmla="*/ 296 h 946"/>
                <a:gd name="T66" fmla="*/ 1164 w 1182"/>
                <a:gd name="T67" fmla="*/ 262 h 946"/>
                <a:gd name="T68" fmla="*/ 1148 w 1182"/>
                <a:gd name="T69" fmla="*/ 230 h 946"/>
                <a:gd name="T70" fmla="*/ 1126 w 1182"/>
                <a:gd name="T71" fmla="*/ 198 h 946"/>
                <a:gd name="T72" fmla="*/ 1082 w 1182"/>
                <a:gd name="T73" fmla="*/ 154 h 946"/>
                <a:gd name="T74" fmla="*/ 1006 w 1182"/>
                <a:gd name="T75" fmla="*/ 100 h 946"/>
                <a:gd name="T76" fmla="*/ 962 w 1182"/>
                <a:gd name="T77" fmla="*/ 78 h 946"/>
                <a:gd name="T78" fmla="*/ 868 w 1182"/>
                <a:gd name="T79" fmla="*/ 40 h 946"/>
                <a:gd name="T80" fmla="*/ 762 w 1182"/>
                <a:gd name="T81" fmla="*/ 14 h 946"/>
                <a:gd name="T82" fmla="*/ 650 w 1182"/>
                <a:gd name="T83" fmla="*/ 2 h 946"/>
                <a:gd name="T84" fmla="*/ 592 w 1182"/>
                <a:gd name="T85" fmla="*/ 0 h 946"/>
                <a:gd name="T86" fmla="*/ 476 w 1182"/>
                <a:gd name="T87" fmla="*/ 6 h 946"/>
                <a:gd name="T88" fmla="*/ 366 w 1182"/>
                <a:gd name="T89" fmla="*/ 26 h 946"/>
                <a:gd name="T90" fmla="*/ 266 w 1182"/>
                <a:gd name="T91" fmla="*/ 58 h 946"/>
                <a:gd name="T92" fmla="*/ 176 w 1182"/>
                <a:gd name="T93" fmla="*/ 10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2" h="946">
                  <a:moveTo>
                    <a:pt x="176" y="100"/>
                  </a:moveTo>
                  <a:lnTo>
                    <a:pt x="176" y="100"/>
                  </a:lnTo>
                  <a:lnTo>
                    <a:pt x="136" y="126"/>
                  </a:lnTo>
                  <a:lnTo>
                    <a:pt x="100" y="154"/>
                  </a:lnTo>
                  <a:lnTo>
                    <a:pt x="70" y="182"/>
                  </a:lnTo>
                  <a:lnTo>
                    <a:pt x="58" y="198"/>
                  </a:lnTo>
                  <a:lnTo>
                    <a:pt x="46" y="214"/>
                  </a:lnTo>
                  <a:lnTo>
                    <a:pt x="36" y="230"/>
                  </a:lnTo>
                  <a:lnTo>
                    <a:pt x="26" y="246"/>
                  </a:lnTo>
                  <a:lnTo>
                    <a:pt x="18" y="262"/>
                  </a:lnTo>
                  <a:lnTo>
                    <a:pt x="12" y="280"/>
                  </a:lnTo>
                  <a:lnTo>
                    <a:pt x="6" y="296"/>
                  </a:lnTo>
                  <a:lnTo>
                    <a:pt x="2" y="314"/>
                  </a:lnTo>
                  <a:lnTo>
                    <a:pt x="0" y="33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2" y="378"/>
                  </a:lnTo>
                  <a:lnTo>
                    <a:pt x="8" y="408"/>
                  </a:lnTo>
                  <a:lnTo>
                    <a:pt x="18" y="436"/>
                  </a:lnTo>
                  <a:lnTo>
                    <a:pt x="32" y="464"/>
                  </a:lnTo>
                  <a:lnTo>
                    <a:pt x="50" y="490"/>
                  </a:lnTo>
                  <a:lnTo>
                    <a:pt x="72" y="516"/>
                  </a:lnTo>
                  <a:lnTo>
                    <a:pt x="96" y="540"/>
                  </a:lnTo>
                  <a:lnTo>
                    <a:pt x="126" y="564"/>
                  </a:lnTo>
                  <a:lnTo>
                    <a:pt x="126" y="564"/>
                  </a:lnTo>
                  <a:lnTo>
                    <a:pt x="154" y="584"/>
                  </a:lnTo>
                  <a:lnTo>
                    <a:pt x="184" y="602"/>
                  </a:lnTo>
                  <a:lnTo>
                    <a:pt x="218" y="620"/>
                  </a:lnTo>
                  <a:lnTo>
                    <a:pt x="254" y="636"/>
                  </a:lnTo>
                  <a:lnTo>
                    <a:pt x="290" y="650"/>
                  </a:lnTo>
                  <a:lnTo>
                    <a:pt x="328" y="662"/>
                  </a:lnTo>
                  <a:lnTo>
                    <a:pt x="368" y="672"/>
                  </a:lnTo>
                  <a:lnTo>
                    <a:pt x="410" y="680"/>
                  </a:lnTo>
                  <a:lnTo>
                    <a:pt x="410" y="680"/>
                  </a:lnTo>
                  <a:lnTo>
                    <a:pt x="258" y="946"/>
                  </a:lnTo>
                  <a:lnTo>
                    <a:pt x="258" y="946"/>
                  </a:lnTo>
                  <a:lnTo>
                    <a:pt x="586" y="698"/>
                  </a:lnTo>
                  <a:lnTo>
                    <a:pt x="586" y="698"/>
                  </a:lnTo>
                  <a:lnTo>
                    <a:pt x="592" y="698"/>
                  </a:lnTo>
                  <a:lnTo>
                    <a:pt x="592" y="698"/>
                  </a:lnTo>
                  <a:lnTo>
                    <a:pt x="650" y="696"/>
                  </a:lnTo>
                  <a:lnTo>
                    <a:pt x="706" y="692"/>
                  </a:lnTo>
                  <a:lnTo>
                    <a:pt x="762" y="684"/>
                  </a:lnTo>
                  <a:lnTo>
                    <a:pt x="816" y="672"/>
                  </a:lnTo>
                  <a:lnTo>
                    <a:pt x="868" y="658"/>
                  </a:lnTo>
                  <a:lnTo>
                    <a:pt x="916" y="640"/>
                  </a:lnTo>
                  <a:lnTo>
                    <a:pt x="962" y="620"/>
                  </a:lnTo>
                  <a:lnTo>
                    <a:pt x="1006" y="598"/>
                  </a:lnTo>
                  <a:lnTo>
                    <a:pt x="1006" y="598"/>
                  </a:lnTo>
                  <a:lnTo>
                    <a:pt x="1046" y="572"/>
                  </a:lnTo>
                  <a:lnTo>
                    <a:pt x="1082" y="544"/>
                  </a:lnTo>
                  <a:lnTo>
                    <a:pt x="1112" y="516"/>
                  </a:lnTo>
                  <a:lnTo>
                    <a:pt x="1126" y="500"/>
                  </a:lnTo>
                  <a:lnTo>
                    <a:pt x="1138" y="484"/>
                  </a:lnTo>
                  <a:lnTo>
                    <a:pt x="1148" y="468"/>
                  </a:lnTo>
                  <a:lnTo>
                    <a:pt x="1156" y="452"/>
                  </a:lnTo>
                  <a:lnTo>
                    <a:pt x="1164" y="436"/>
                  </a:lnTo>
                  <a:lnTo>
                    <a:pt x="1172" y="418"/>
                  </a:lnTo>
                  <a:lnTo>
                    <a:pt x="1176" y="402"/>
                  </a:lnTo>
                  <a:lnTo>
                    <a:pt x="1180" y="384"/>
                  </a:lnTo>
                  <a:lnTo>
                    <a:pt x="1182" y="366"/>
                  </a:lnTo>
                  <a:lnTo>
                    <a:pt x="1182" y="348"/>
                  </a:lnTo>
                  <a:lnTo>
                    <a:pt x="1182" y="348"/>
                  </a:lnTo>
                  <a:lnTo>
                    <a:pt x="1182" y="332"/>
                  </a:lnTo>
                  <a:lnTo>
                    <a:pt x="1180" y="314"/>
                  </a:lnTo>
                  <a:lnTo>
                    <a:pt x="1176" y="296"/>
                  </a:lnTo>
                  <a:lnTo>
                    <a:pt x="1172" y="280"/>
                  </a:lnTo>
                  <a:lnTo>
                    <a:pt x="1164" y="262"/>
                  </a:lnTo>
                  <a:lnTo>
                    <a:pt x="1156" y="246"/>
                  </a:lnTo>
                  <a:lnTo>
                    <a:pt x="1148" y="230"/>
                  </a:lnTo>
                  <a:lnTo>
                    <a:pt x="1138" y="214"/>
                  </a:lnTo>
                  <a:lnTo>
                    <a:pt x="1126" y="198"/>
                  </a:lnTo>
                  <a:lnTo>
                    <a:pt x="1112" y="182"/>
                  </a:lnTo>
                  <a:lnTo>
                    <a:pt x="1082" y="154"/>
                  </a:lnTo>
                  <a:lnTo>
                    <a:pt x="1046" y="126"/>
                  </a:lnTo>
                  <a:lnTo>
                    <a:pt x="1006" y="100"/>
                  </a:lnTo>
                  <a:lnTo>
                    <a:pt x="1006" y="100"/>
                  </a:lnTo>
                  <a:lnTo>
                    <a:pt x="962" y="78"/>
                  </a:lnTo>
                  <a:lnTo>
                    <a:pt x="916" y="58"/>
                  </a:lnTo>
                  <a:lnTo>
                    <a:pt x="868" y="40"/>
                  </a:lnTo>
                  <a:lnTo>
                    <a:pt x="816" y="26"/>
                  </a:lnTo>
                  <a:lnTo>
                    <a:pt x="762" y="14"/>
                  </a:lnTo>
                  <a:lnTo>
                    <a:pt x="706" y="6"/>
                  </a:lnTo>
                  <a:lnTo>
                    <a:pt x="650" y="2"/>
                  </a:lnTo>
                  <a:lnTo>
                    <a:pt x="592" y="0"/>
                  </a:lnTo>
                  <a:lnTo>
                    <a:pt x="592" y="0"/>
                  </a:lnTo>
                  <a:lnTo>
                    <a:pt x="534" y="2"/>
                  </a:lnTo>
                  <a:lnTo>
                    <a:pt x="476" y="6"/>
                  </a:lnTo>
                  <a:lnTo>
                    <a:pt x="420" y="14"/>
                  </a:lnTo>
                  <a:lnTo>
                    <a:pt x="366" y="26"/>
                  </a:lnTo>
                  <a:lnTo>
                    <a:pt x="316" y="40"/>
                  </a:lnTo>
                  <a:lnTo>
                    <a:pt x="266" y="58"/>
                  </a:lnTo>
                  <a:lnTo>
                    <a:pt x="220" y="78"/>
                  </a:lnTo>
                  <a:lnTo>
                    <a:pt x="176" y="100"/>
                  </a:lnTo>
                  <a:lnTo>
                    <a:pt x="176" y="100"/>
                  </a:lnTo>
                  <a:close/>
                </a:path>
              </a:pathLst>
            </a:custGeom>
            <a:solidFill>
              <a:srgbClr val="3564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9"/>
            <p:cNvSpPr>
              <a:spLocks/>
            </p:cNvSpPr>
            <p:nvPr/>
          </p:nvSpPr>
          <p:spPr bwMode="auto">
            <a:xfrm>
              <a:off x="3880239" y="649007"/>
              <a:ext cx="879466" cy="623021"/>
            </a:xfrm>
            <a:custGeom>
              <a:avLst/>
              <a:gdLst>
                <a:gd name="T0" fmla="*/ 430 w 1118"/>
                <a:gd name="T1" fmla="*/ 626 h 792"/>
                <a:gd name="T2" fmla="*/ 406 w 1118"/>
                <a:gd name="T3" fmla="*/ 622 h 792"/>
                <a:gd name="T4" fmla="*/ 320 w 1118"/>
                <a:gd name="T5" fmla="*/ 602 h 792"/>
                <a:gd name="T6" fmla="*/ 242 w 1118"/>
                <a:gd name="T7" fmla="*/ 578 h 792"/>
                <a:gd name="T8" fmla="*/ 172 w 1118"/>
                <a:gd name="T9" fmla="*/ 546 h 792"/>
                <a:gd name="T10" fmla="*/ 114 w 1118"/>
                <a:gd name="T11" fmla="*/ 508 h 792"/>
                <a:gd name="T12" fmla="*/ 66 w 1118"/>
                <a:gd name="T13" fmla="*/ 464 h 792"/>
                <a:gd name="T14" fmla="*/ 30 w 1118"/>
                <a:gd name="T15" fmla="*/ 418 h 792"/>
                <a:gd name="T16" fmla="*/ 8 w 1118"/>
                <a:gd name="T17" fmla="*/ 368 h 792"/>
                <a:gd name="T18" fmla="*/ 0 w 1118"/>
                <a:gd name="T19" fmla="*/ 316 h 792"/>
                <a:gd name="T20" fmla="*/ 0 w 1118"/>
                <a:gd name="T21" fmla="*/ 300 h 792"/>
                <a:gd name="T22" fmla="*/ 6 w 1118"/>
                <a:gd name="T23" fmla="*/ 268 h 792"/>
                <a:gd name="T24" fmla="*/ 18 w 1118"/>
                <a:gd name="T25" fmla="*/ 238 h 792"/>
                <a:gd name="T26" fmla="*/ 34 w 1118"/>
                <a:gd name="T27" fmla="*/ 208 h 792"/>
                <a:gd name="T28" fmla="*/ 68 w 1118"/>
                <a:gd name="T29" fmla="*/ 166 h 792"/>
                <a:gd name="T30" fmla="*/ 128 w 1118"/>
                <a:gd name="T31" fmla="*/ 116 h 792"/>
                <a:gd name="T32" fmla="*/ 204 w 1118"/>
                <a:gd name="T33" fmla="*/ 72 h 792"/>
                <a:gd name="T34" fmla="*/ 294 w 1118"/>
                <a:gd name="T35" fmla="*/ 38 h 792"/>
                <a:gd name="T36" fmla="*/ 394 w 1118"/>
                <a:gd name="T37" fmla="*/ 14 h 792"/>
                <a:gd name="T38" fmla="*/ 502 w 1118"/>
                <a:gd name="T39" fmla="*/ 2 h 792"/>
                <a:gd name="T40" fmla="*/ 560 w 1118"/>
                <a:gd name="T41" fmla="*/ 0 h 792"/>
                <a:gd name="T42" fmla="*/ 672 w 1118"/>
                <a:gd name="T43" fmla="*/ 6 h 792"/>
                <a:gd name="T44" fmla="*/ 776 w 1118"/>
                <a:gd name="T45" fmla="*/ 26 h 792"/>
                <a:gd name="T46" fmla="*/ 872 w 1118"/>
                <a:gd name="T47" fmla="*/ 54 h 792"/>
                <a:gd name="T48" fmla="*/ 954 w 1118"/>
                <a:gd name="T49" fmla="*/ 94 h 792"/>
                <a:gd name="T50" fmla="*/ 1022 w 1118"/>
                <a:gd name="T51" fmla="*/ 140 h 792"/>
                <a:gd name="T52" fmla="*/ 1074 w 1118"/>
                <a:gd name="T53" fmla="*/ 194 h 792"/>
                <a:gd name="T54" fmla="*/ 1094 w 1118"/>
                <a:gd name="T55" fmla="*/ 222 h 792"/>
                <a:gd name="T56" fmla="*/ 1108 w 1118"/>
                <a:gd name="T57" fmla="*/ 254 h 792"/>
                <a:gd name="T58" fmla="*/ 1116 w 1118"/>
                <a:gd name="T59" fmla="*/ 284 h 792"/>
                <a:gd name="T60" fmla="*/ 1118 w 1118"/>
                <a:gd name="T61" fmla="*/ 316 h 792"/>
                <a:gd name="T62" fmla="*/ 1118 w 1118"/>
                <a:gd name="T63" fmla="*/ 334 h 792"/>
                <a:gd name="T64" fmla="*/ 1112 w 1118"/>
                <a:gd name="T65" fmla="*/ 366 h 792"/>
                <a:gd name="T66" fmla="*/ 1100 w 1118"/>
                <a:gd name="T67" fmla="*/ 396 h 792"/>
                <a:gd name="T68" fmla="*/ 1084 w 1118"/>
                <a:gd name="T69" fmla="*/ 426 h 792"/>
                <a:gd name="T70" fmla="*/ 1050 w 1118"/>
                <a:gd name="T71" fmla="*/ 468 h 792"/>
                <a:gd name="T72" fmla="*/ 990 w 1118"/>
                <a:gd name="T73" fmla="*/ 518 h 792"/>
                <a:gd name="T74" fmla="*/ 914 w 1118"/>
                <a:gd name="T75" fmla="*/ 562 h 792"/>
                <a:gd name="T76" fmla="*/ 826 w 1118"/>
                <a:gd name="T77" fmla="*/ 596 h 792"/>
                <a:gd name="T78" fmla="*/ 726 w 1118"/>
                <a:gd name="T79" fmla="*/ 620 h 792"/>
                <a:gd name="T80" fmla="*/ 616 w 1118"/>
                <a:gd name="T81" fmla="*/ 632 h 792"/>
                <a:gd name="T82" fmla="*/ 548 w 1118"/>
                <a:gd name="T83" fmla="*/ 634 h 792"/>
                <a:gd name="T84" fmla="*/ 544 w 1118"/>
                <a:gd name="T85" fmla="*/ 634 h 792"/>
                <a:gd name="T86" fmla="*/ 332 w 1118"/>
                <a:gd name="T87" fmla="*/ 792 h 792"/>
                <a:gd name="T88" fmla="*/ 418 w 1118"/>
                <a:gd name="T89" fmla="*/ 64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8" h="792">
                  <a:moveTo>
                    <a:pt x="418" y="646"/>
                  </a:moveTo>
                  <a:lnTo>
                    <a:pt x="430" y="626"/>
                  </a:lnTo>
                  <a:lnTo>
                    <a:pt x="406" y="622"/>
                  </a:lnTo>
                  <a:lnTo>
                    <a:pt x="406" y="622"/>
                  </a:lnTo>
                  <a:lnTo>
                    <a:pt x="362" y="614"/>
                  </a:lnTo>
                  <a:lnTo>
                    <a:pt x="320" y="602"/>
                  </a:lnTo>
                  <a:lnTo>
                    <a:pt x="280" y="590"/>
                  </a:lnTo>
                  <a:lnTo>
                    <a:pt x="242" y="578"/>
                  </a:lnTo>
                  <a:lnTo>
                    <a:pt x="206" y="562"/>
                  </a:lnTo>
                  <a:lnTo>
                    <a:pt x="172" y="546"/>
                  </a:lnTo>
                  <a:lnTo>
                    <a:pt x="142" y="526"/>
                  </a:lnTo>
                  <a:lnTo>
                    <a:pt x="114" y="508"/>
                  </a:lnTo>
                  <a:lnTo>
                    <a:pt x="88" y="486"/>
                  </a:lnTo>
                  <a:lnTo>
                    <a:pt x="66" y="464"/>
                  </a:lnTo>
                  <a:lnTo>
                    <a:pt x="46" y="442"/>
                  </a:lnTo>
                  <a:lnTo>
                    <a:pt x="30" y="418"/>
                  </a:lnTo>
                  <a:lnTo>
                    <a:pt x="18" y="394"/>
                  </a:lnTo>
                  <a:lnTo>
                    <a:pt x="8" y="368"/>
                  </a:lnTo>
                  <a:lnTo>
                    <a:pt x="2" y="34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00"/>
                  </a:lnTo>
                  <a:lnTo>
                    <a:pt x="4" y="284"/>
                  </a:lnTo>
                  <a:lnTo>
                    <a:pt x="6" y="268"/>
                  </a:lnTo>
                  <a:lnTo>
                    <a:pt x="12" y="254"/>
                  </a:lnTo>
                  <a:lnTo>
                    <a:pt x="18" y="238"/>
                  </a:lnTo>
                  <a:lnTo>
                    <a:pt x="26" y="222"/>
                  </a:lnTo>
                  <a:lnTo>
                    <a:pt x="34" y="208"/>
                  </a:lnTo>
                  <a:lnTo>
                    <a:pt x="44" y="194"/>
                  </a:lnTo>
                  <a:lnTo>
                    <a:pt x="68" y="166"/>
                  </a:lnTo>
                  <a:lnTo>
                    <a:pt x="96" y="140"/>
                  </a:lnTo>
                  <a:lnTo>
                    <a:pt x="128" y="116"/>
                  </a:lnTo>
                  <a:lnTo>
                    <a:pt x="164" y="94"/>
                  </a:lnTo>
                  <a:lnTo>
                    <a:pt x="204" y="72"/>
                  </a:lnTo>
                  <a:lnTo>
                    <a:pt x="246" y="54"/>
                  </a:lnTo>
                  <a:lnTo>
                    <a:pt x="294" y="38"/>
                  </a:lnTo>
                  <a:lnTo>
                    <a:pt x="342" y="26"/>
                  </a:lnTo>
                  <a:lnTo>
                    <a:pt x="394" y="14"/>
                  </a:lnTo>
                  <a:lnTo>
                    <a:pt x="446" y="6"/>
                  </a:lnTo>
                  <a:lnTo>
                    <a:pt x="502" y="2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16" y="2"/>
                  </a:lnTo>
                  <a:lnTo>
                    <a:pt x="672" y="6"/>
                  </a:lnTo>
                  <a:lnTo>
                    <a:pt x="726" y="14"/>
                  </a:lnTo>
                  <a:lnTo>
                    <a:pt x="776" y="26"/>
                  </a:lnTo>
                  <a:lnTo>
                    <a:pt x="826" y="38"/>
                  </a:lnTo>
                  <a:lnTo>
                    <a:pt x="872" y="54"/>
                  </a:lnTo>
                  <a:lnTo>
                    <a:pt x="914" y="72"/>
                  </a:lnTo>
                  <a:lnTo>
                    <a:pt x="954" y="94"/>
                  </a:lnTo>
                  <a:lnTo>
                    <a:pt x="990" y="116"/>
                  </a:lnTo>
                  <a:lnTo>
                    <a:pt x="1022" y="140"/>
                  </a:lnTo>
                  <a:lnTo>
                    <a:pt x="1050" y="166"/>
                  </a:lnTo>
                  <a:lnTo>
                    <a:pt x="1074" y="194"/>
                  </a:lnTo>
                  <a:lnTo>
                    <a:pt x="1084" y="208"/>
                  </a:lnTo>
                  <a:lnTo>
                    <a:pt x="1094" y="222"/>
                  </a:lnTo>
                  <a:lnTo>
                    <a:pt x="1100" y="238"/>
                  </a:lnTo>
                  <a:lnTo>
                    <a:pt x="1108" y="254"/>
                  </a:lnTo>
                  <a:lnTo>
                    <a:pt x="1112" y="268"/>
                  </a:lnTo>
                  <a:lnTo>
                    <a:pt x="1116" y="284"/>
                  </a:lnTo>
                  <a:lnTo>
                    <a:pt x="1118" y="300"/>
                  </a:lnTo>
                  <a:lnTo>
                    <a:pt x="1118" y="316"/>
                  </a:lnTo>
                  <a:lnTo>
                    <a:pt x="1118" y="316"/>
                  </a:lnTo>
                  <a:lnTo>
                    <a:pt x="1118" y="334"/>
                  </a:lnTo>
                  <a:lnTo>
                    <a:pt x="1116" y="350"/>
                  </a:lnTo>
                  <a:lnTo>
                    <a:pt x="1112" y="366"/>
                  </a:lnTo>
                  <a:lnTo>
                    <a:pt x="1108" y="380"/>
                  </a:lnTo>
                  <a:lnTo>
                    <a:pt x="1100" y="396"/>
                  </a:lnTo>
                  <a:lnTo>
                    <a:pt x="1094" y="412"/>
                  </a:lnTo>
                  <a:lnTo>
                    <a:pt x="1084" y="426"/>
                  </a:lnTo>
                  <a:lnTo>
                    <a:pt x="1074" y="440"/>
                  </a:lnTo>
                  <a:lnTo>
                    <a:pt x="1050" y="468"/>
                  </a:lnTo>
                  <a:lnTo>
                    <a:pt x="1022" y="494"/>
                  </a:lnTo>
                  <a:lnTo>
                    <a:pt x="990" y="518"/>
                  </a:lnTo>
                  <a:lnTo>
                    <a:pt x="954" y="540"/>
                  </a:lnTo>
                  <a:lnTo>
                    <a:pt x="914" y="562"/>
                  </a:lnTo>
                  <a:lnTo>
                    <a:pt x="872" y="580"/>
                  </a:lnTo>
                  <a:lnTo>
                    <a:pt x="826" y="596"/>
                  </a:lnTo>
                  <a:lnTo>
                    <a:pt x="776" y="608"/>
                  </a:lnTo>
                  <a:lnTo>
                    <a:pt x="726" y="620"/>
                  </a:lnTo>
                  <a:lnTo>
                    <a:pt x="672" y="628"/>
                  </a:lnTo>
                  <a:lnTo>
                    <a:pt x="616" y="632"/>
                  </a:lnTo>
                  <a:lnTo>
                    <a:pt x="560" y="634"/>
                  </a:lnTo>
                  <a:lnTo>
                    <a:pt x="548" y="634"/>
                  </a:lnTo>
                  <a:lnTo>
                    <a:pt x="544" y="634"/>
                  </a:lnTo>
                  <a:lnTo>
                    <a:pt x="544" y="634"/>
                  </a:lnTo>
                  <a:lnTo>
                    <a:pt x="332" y="792"/>
                  </a:lnTo>
                  <a:lnTo>
                    <a:pt x="332" y="792"/>
                  </a:lnTo>
                  <a:lnTo>
                    <a:pt x="418" y="646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rgbClr val="C3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10"/>
            <p:cNvSpPr>
              <a:spLocks/>
            </p:cNvSpPr>
            <p:nvPr/>
          </p:nvSpPr>
          <p:spPr bwMode="auto">
            <a:xfrm>
              <a:off x="3905412" y="674180"/>
              <a:ext cx="829121" cy="503451"/>
            </a:xfrm>
            <a:custGeom>
              <a:avLst/>
              <a:gdLst>
                <a:gd name="T0" fmla="*/ 448 w 1054"/>
                <a:gd name="T1" fmla="*/ 568 h 640"/>
                <a:gd name="T2" fmla="*/ 380 w 1054"/>
                <a:gd name="T3" fmla="*/ 558 h 640"/>
                <a:gd name="T4" fmla="*/ 300 w 1054"/>
                <a:gd name="T5" fmla="*/ 540 h 640"/>
                <a:gd name="T6" fmla="*/ 228 w 1054"/>
                <a:gd name="T7" fmla="*/ 518 h 640"/>
                <a:gd name="T8" fmla="*/ 162 w 1054"/>
                <a:gd name="T9" fmla="*/ 488 h 640"/>
                <a:gd name="T10" fmla="*/ 108 w 1054"/>
                <a:gd name="T11" fmla="*/ 454 h 640"/>
                <a:gd name="T12" fmla="*/ 62 w 1054"/>
                <a:gd name="T13" fmla="*/ 416 h 640"/>
                <a:gd name="T14" fmla="*/ 28 w 1054"/>
                <a:gd name="T15" fmla="*/ 374 h 640"/>
                <a:gd name="T16" fmla="*/ 8 w 1054"/>
                <a:gd name="T17" fmla="*/ 330 h 640"/>
                <a:gd name="T18" fmla="*/ 0 w 1054"/>
                <a:gd name="T19" fmla="*/ 284 h 640"/>
                <a:gd name="T20" fmla="*/ 2 w 1054"/>
                <a:gd name="T21" fmla="*/ 270 h 640"/>
                <a:gd name="T22" fmla="*/ 6 w 1054"/>
                <a:gd name="T23" fmla="*/ 242 h 640"/>
                <a:gd name="T24" fmla="*/ 18 w 1054"/>
                <a:gd name="T25" fmla="*/ 214 h 640"/>
                <a:gd name="T26" fmla="*/ 42 w 1054"/>
                <a:gd name="T27" fmla="*/ 176 h 640"/>
                <a:gd name="T28" fmla="*/ 92 w 1054"/>
                <a:gd name="T29" fmla="*/ 128 h 640"/>
                <a:gd name="T30" fmla="*/ 156 w 1054"/>
                <a:gd name="T31" fmla="*/ 84 h 640"/>
                <a:gd name="T32" fmla="*/ 236 w 1054"/>
                <a:gd name="T33" fmla="*/ 50 h 640"/>
                <a:gd name="T34" fmla="*/ 324 w 1054"/>
                <a:gd name="T35" fmla="*/ 24 h 640"/>
                <a:gd name="T36" fmla="*/ 422 w 1054"/>
                <a:gd name="T37" fmla="*/ 6 h 640"/>
                <a:gd name="T38" fmla="*/ 528 w 1054"/>
                <a:gd name="T39" fmla="*/ 0 h 640"/>
                <a:gd name="T40" fmla="*/ 580 w 1054"/>
                <a:gd name="T41" fmla="*/ 2 h 640"/>
                <a:gd name="T42" fmla="*/ 682 w 1054"/>
                <a:gd name="T43" fmla="*/ 14 h 640"/>
                <a:gd name="T44" fmla="*/ 776 w 1054"/>
                <a:gd name="T45" fmla="*/ 36 h 640"/>
                <a:gd name="T46" fmla="*/ 860 w 1054"/>
                <a:gd name="T47" fmla="*/ 66 h 640"/>
                <a:gd name="T48" fmla="*/ 932 w 1054"/>
                <a:gd name="T49" fmla="*/ 106 h 640"/>
                <a:gd name="T50" fmla="*/ 990 w 1054"/>
                <a:gd name="T51" fmla="*/ 150 h 640"/>
                <a:gd name="T52" fmla="*/ 1030 w 1054"/>
                <a:gd name="T53" fmla="*/ 202 h 640"/>
                <a:gd name="T54" fmla="*/ 1044 w 1054"/>
                <a:gd name="T55" fmla="*/ 228 h 640"/>
                <a:gd name="T56" fmla="*/ 1052 w 1054"/>
                <a:gd name="T57" fmla="*/ 256 h 640"/>
                <a:gd name="T58" fmla="*/ 1054 w 1054"/>
                <a:gd name="T59" fmla="*/ 284 h 640"/>
                <a:gd name="T60" fmla="*/ 1054 w 1054"/>
                <a:gd name="T61" fmla="*/ 300 h 640"/>
                <a:gd name="T62" fmla="*/ 1048 w 1054"/>
                <a:gd name="T63" fmla="*/ 328 h 640"/>
                <a:gd name="T64" fmla="*/ 1038 w 1054"/>
                <a:gd name="T65" fmla="*/ 356 h 640"/>
                <a:gd name="T66" fmla="*/ 1012 w 1054"/>
                <a:gd name="T67" fmla="*/ 394 h 640"/>
                <a:gd name="T68" fmla="*/ 962 w 1054"/>
                <a:gd name="T69" fmla="*/ 442 h 640"/>
                <a:gd name="T70" fmla="*/ 898 w 1054"/>
                <a:gd name="T71" fmla="*/ 486 h 640"/>
                <a:gd name="T72" fmla="*/ 820 w 1054"/>
                <a:gd name="T73" fmla="*/ 520 h 640"/>
                <a:gd name="T74" fmla="*/ 730 w 1054"/>
                <a:gd name="T75" fmla="*/ 546 h 640"/>
                <a:gd name="T76" fmla="*/ 632 w 1054"/>
                <a:gd name="T77" fmla="*/ 564 h 640"/>
                <a:gd name="T78" fmla="*/ 528 w 1054"/>
                <a:gd name="T79" fmla="*/ 570 h 640"/>
                <a:gd name="T80" fmla="*/ 518 w 1054"/>
                <a:gd name="T81" fmla="*/ 570 h 640"/>
                <a:gd name="T82" fmla="*/ 500 w 1054"/>
                <a:gd name="T83" fmla="*/ 570 h 640"/>
                <a:gd name="T84" fmla="*/ 408 w 1054"/>
                <a:gd name="T85" fmla="*/ 640 h 640"/>
                <a:gd name="T86" fmla="*/ 414 w 1054"/>
                <a:gd name="T87" fmla="*/ 63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54" h="640">
                  <a:moveTo>
                    <a:pt x="414" y="630"/>
                  </a:moveTo>
                  <a:lnTo>
                    <a:pt x="448" y="568"/>
                  </a:lnTo>
                  <a:lnTo>
                    <a:pt x="380" y="558"/>
                  </a:lnTo>
                  <a:lnTo>
                    <a:pt x="380" y="558"/>
                  </a:lnTo>
                  <a:lnTo>
                    <a:pt x="338" y="550"/>
                  </a:lnTo>
                  <a:lnTo>
                    <a:pt x="300" y="540"/>
                  </a:lnTo>
                  <a:lnTo>
                    <a:pt x="262" y="530"/>
                  </a:lnTo>
                  <a:lnTo>
                    <a:pt x="228" y="518"/>
                  </a:lnTo>
                  <a:lnTo>
                    <a:pt x="194" y="504"/>
                  </a:lnTo>
                  <a:lnTo>
                    <a:pt x="162" y="488"/>
                  </a:lnTo>
                  <a:lnTo>
                    <a:pt x="134" y="472"/>
                  </a:lnTo>
                  <a:lnTo>
                    <a:pt x="108" y="454"/>
                  </a:lnTo>
                  <a:lnTo>
                    <a:pt x="84" y="436"/>
                  </a:lnTo>
                  <a:lnTo>
                    <a:pt x="62" y="416"/>
                  </a:lnTo>
                  <a:lnTo>
                    <a:pt x="44" y="396"/>
                  </a:lnTo>
                  <a:lnTo>
                    <a:pt x="28" y="374"/>
                  </a:lnTo>
                  <a:lnTo>
                    <a:pt x="16" y="352"/>
                  </a:lnTo>
                  <a:lnTo>
                    <a:pt x="8" y="330"/>
                  </a:lnTo>
                  <a:lnTo>
                    <a:pt x="2" y="308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2" y="270"/>
                  </a:lnTo>
                  <a:lnTo>
                    <a:pt x="4" y="256"/>
                  </a:lnTo>
                  <a:lnTo>
                    <a:pt x="6" y="242"/>
                  </a:lnTo>
                  <a:lnTo>
                    <a:pt x="12" y="228"/>
                  </a:lnTo>
                  <a:lnTo>
                    <a:pt x="18" y="214"/>
                  </a:lnTo>
                  <a:lnTo>
                    <a:pt x="24" y="202"/>
                  </a:lnTo>
                  <a:lnTo>
                    <a:pt x="42" y="176"/>
                  </a:lnTo>
                  <a:lnTo>
                    <a:pt x="66" y="150"/>
                  </a:lnTo>
                  <a:lnTo>
                    <a:pt x="92" y="128"/>
                  </a:lnTo>
                  <a:lnTo>
                    <a:pt x="122" y="106"/>
                  </a:lnTo>
                  <a:lnTo>
                    <a:pt x="156" y="84"/>
                  </a:lnTo>
                  <a:lnTo>
                    <a:pt x="194" y="66"/>
                  </a:lnTo>
                  <a:lnTo>
                    <a:pt x="236" y="50"/>
                  </a:lnTo>
                  <a:lnTo>
                    <a:pt x="278" y="36"/>
                  </a:lnTo>
                  <a:lnTo>
                    <a:pt x="324" y="24"/>
                  </a:lnTo>
                  <a:lnTo>
                    <a:pt x="372" y="14"/>
                  </a:lnTo>
                  <a:lnTo>
                    <a:pt x="422" y="6"/>
                  </a:lnTo>
                  <a:lnTo>
                    <a:pt x="474" y="2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80" y="2"/>
                  </a:lnTo>
                  <a:lnTo>
                    <a:pt x="632" y="6"/>
                  </a:lnTo>
                  <a:lnTo>
                    <a:pt x="682" y="14"/>
                  </a:lnTo>
                  <a:lnTo>
                    <a:pt x="730" y="24"/>
                  </a:lnTo>
                  <a:lnTo>
                    <a:pt x="776" y="36"/>
                  </a:lnTo>
                  <a:lnTo>
                    <a:pt x="820" y="50"/>
                  </a:lnTo>
                  <a:lnTo>
                    <a:pt x="860" y="66"/>
                  </a:lnTo>
                  <a:lnTo>
                    <a:pt x="898" y="84"/>
                  </a:lnTo>
                  <a:lnTo>
                    <a:pt x="932" y="106"/>
                  </a:lnTo>
                  <a:lnTo>
                    <a:pt x="962" y="128"/>
                  </a:lnTo>
                  <a:lnTo>
                    <a:pt x="990" y="150"/>
                  </a:lnTo>
                  <a:lnTo>
                    <a:pt x="1012" y="176"/>
                  </a:lnTo>
                  <a:lnTo>
                    <a:pt x="1030" y="202"/>
                  </a:lnTo>
                  <a:lnTo>
                    <a:pt x="1038" y="214"/>
                  </a:lnTo>
                  <a:lnTo>
                    <a:pt x="1044" y="228"/>
                  </a:lnTo>
                  <a:lnTo>
                    <a:pt x="1048" y="242"/>
                  </a:lnTo>
                  <a:lnTo>
                    <a:pt x="1052" y="256"/>
                  </a:lnTo>
                  <a:lnTo>
                    <a:pt x="1054" y="270"/>
                  </a:lnTo>
                  <a:lnTo>
                    <a:pt x="1054" y="284"/>
                  </a:lnTo>
                  <a:lnTo>
                    <a:pt x="1054" y="284"/>
                  </a:lnTo>
                  <a:lnTo>
                    <a:pt x="1054" y="300"/>
                  </a:lnTo>
                  <a:lnTo>
                    <a:pt x="1052" y="314"/>
                  </a:lnTo>
                  <a:lnTo>
                    <a:pt x="1048" y="328"/>
                  </a:lnTo>
                  <a:lnTo>
                    <a:pt x="1044" y="342"/>
                  </a:lnTo>
                  <a:lnTo>
                    <a:pt x="1038" y="356"/>
                  </a:lnTo>
                  <a:lnTo>
                    <a:pt x="1030" y="368"/>
                  </a:lnTo>
                  <a:lnTo>
                    <a:pt x="1012" y="394"/>
                  </a:lnTo>
                  <a:lnTo>
                    <a:pt x="990" y="420"/>
                  </a:lnTo>
                  <a:lnTo>
                    <a:pt x="962" y="442"/>
                  </a:lnTo>
                  <a:lnTo>
                    <a:pt x="932" y="464"/>
                  </a:lnTo>
                  <a:lnTo>
                    <a:pt x="898" y="486"/>
                  </a:lnTo>
                  <a:lnTo>
                    <a:pt x="860" y="504"/>
                  </a:lnTo>
                  <a:lnTo>
                    <a:pt x="820" y="520"/>
                  </a:lnTo>
                  <a:lnTo>
                    <a:pt x="776" y="534"/>
                  </a:lnTo>
                  <a:lnTo>
                    <a:pt x="730" y="546"/>
                  </a:lnTo>
                  <a:lnTo>
                    <a:pt x="682" y="556"/>
                  </a:lnTo>
                  <a:lnTo>
                    <a:pt x="632" y="564"/>
                  </a:lnTo>
                  <a:lnTo>
                    <a:pt x="580" y="568"/>
                  </a:lnTo>
                  <a:lnTo>
                    <a:pt x="528" y="570"/>
                  </a:lnTo>
                  <a:lnTo>
                    <a:pt x="528" y="570"/>
                  </a:lnTo>
                  <a:lnTo>
                    <a:pt x="518" y="570"/>
                  </a:lnTo>
                  <a:lnTo>
                    <a:pt x="518" y="570"/>
                  </a:lnTo>
                  <a:lnTo>
                    <a:pt x="500" y="570"/>
                  </a:lnTo>
                  <a:lnTo>
                    <a:pt x="500" y="570"/>
                  </a:lnTo>
                  <a:lnTo>
                    <a:pt x="408" y="640"/>
                  </a:lnTo>
                  <a:lnTo>
                    <a:pt x="408" y="640"/>
                  </a:lnTo>
                  <a:lnTo>
                    <a:pt x="414" y="630"/>
                  </a:lnTo>
                  <a:lnTo>
                    <a:pt x="414" y="6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3" name="Textfeld 32"/>
          <p:cNvSpPr txBox="1"/>
          <p:nvPr/>
        </p:nvSpPr>
        <p:spPr>
          <a:xfrm>
            <a:off x="2176265" y="64721"/>
            <a:ext cx="5636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600" dirty="0" smtClean="0">
                <a:solidFill>
                  <a:schemeClr val="bg1"/>
                </a:solidFill>
                <a:latin typeface="Cambria" pitchFamily="18" charset="0"/>
              </a:rPr>
              <a:t>Fallbeispiel „Global War on </a:t>
            </a:r>
            <a:r>
              <a:rPr lang="de-DE" sz="2600" dirty="0" err="1" smtClean="0">
                <a:solidFill>
                  <a:schemeClr val="bg1"/>
                </a:solidFill>
                <a:latin typeface="Cambria" pitchFamily="18" charset="0"/>
              </a:rPr>
              <a:t>Terrorism</a:t>
            </a:r>
            <a:r>
              <a:rPr lang="de-DE" sz="2600" dirty="0" smtClean="0">
                <a:solidFill>
                  <a:schemeClr val="bg1"/>
                </a:solidFill>
                <a:latin typeface="Cambria" pitchFamily="18" charset="0"/>
              </a:rPr>
              <a:t>“</a:t>
            </a:r>
            <a:endParaRPr lang="de-DE" sz="2600" dirty="0">
              <a:solidFill>
                <a:schemeClr val="bg1"/>
              </a:solidFill>
              <a:latin typeface="Cambria" pitchFamily="18" charset="0"/>
            </a:endParaRPr>
          </a:p>
        </p:txBody>
      </p:sp>
      <p:grpSp>
        <p:nvGrpSpPr>
          <p:cNvPr id="77" name="Gruppieren 76"/>
          <p:cNvGrpSpPr/>
          <p:nvPr/>
        </p:nvGrpSpPr>
        <p:grpSpPr>
          <a:xfrm>
            <a:off x="3861636" y="3557277"/>
            <a:ext cx="419907" cy="336631"/>
            <a:chOff x="3851920" y="620688"/>
            <a:chExt cx="936104" cy="750457"/>
          </a:xfrm>
        </p:grpSpPr>
        <p:sp>
          <p:nvSpPr>
            <p:cNvPr id="78" name="AutoShape 5"/>
            <p:cNvSpPr>
              <a:spLocks noChangeAspect="1" noChangeArrowheads="1" noTextEdit="1"/>
            </p:cNvSpPr>
            <p:nvPr/>
          </p:nvSpPr>
          <p:spPr bwMode="auto">
            <a:xfrm>
              <a:off x="3851920" y="620688"/>
              <a:ext cx="936104" cy="75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7"/>
            <p:cNvSpPr>
              <a:spLocks/>
            </p:cNvSpPr>
            <p:nvPr/>
          </p:nvSpPr>
          <p:spPr bwMode="auto">
            <a:xfrm>
              <a:off x="3867653" y="636421"/>
              <a:ext cx="904638" cy="682806"/>
            </a:xfrm>
            <a:custGeom>
              <a:avLst/>
              <a:gdLst>
                <a:gd name="T0" fmla="*/ 576 w 1150"/>
                <a:gd name="T1" fmla="*/ 0 h 868"/>
                <a:gd name="T2" fmla="*/ 460 w 1150"/>
                <a:gd name="T3" fmla="*/ 8 h 868"/>
                <a:gd name="T4" fmla="*/ 352 w 1150"/>
                <a:gd name="T5" fmla="*/ 26 h 868"/>
                <a:gd name="T6" fmla="*/ 254 w 1150"/>
                <a:gd name="T7" fmla="*/ 58 h 868"/>
                <a:gd name="T8" fmla="*/ 168 w 1150"/>
                <a:gd name="T9" fmla="*/ 98 h 868"/>
                <a:gd name="T10" fmla="*/ 98 w 1150"/>
                <a:gd name="T11" fmla="*/ 146 h 868"/>
                <a:gd name="T12" fmla="*/ 46 w 1150"/>
                <a:gd name="T13" fmla="*/ 204 h 868"/>
                <a:gd name="T14" fmla="*/ 26 w 1150"/>
                <a:gd name="T15" fmla="*/ 234 h 868"/>
                <a:gd name="T16" fmla="*/ 12 w 1150"/>
                <a:gd name="T17" fmla="*/ 266 h 868"/>
                <a:gd name="T18" fmla="*/ 4 w 1150"/>
                <a:gd name="T19" fmla="*/ 298 h 868"/>
                <a:gd name="T20" fmla="*/ 0 w 1150"/>
                <a:gd name="T21" fmla="*/ 332 h 868"/>
                <a:gd name="T22" fmla="*/ 2 w 1150"/>
                <a:gd name="T23" fmla="*/ 362 h 868"/>
                <a:gd name="T24" fmla="*/ 18 w 1150"/>
                <a:gd name="T25" fmla="*/ 416 h 868"/>
                <a:gd name="T26" fmla="*/ 48 w 1150"/>
                <a:gd name="T27" fmla="*/ 466 h 868"/>
                <a:gd name="T28" fmla="*/ 92 w 1150"/>
                <a:gd name="T29" fmla="*/ 514 h 868"/>
                <a:gd name="T30" fmla="*/ 148 w 1150"/>
                <a:gd name="T31" fmla="*/ 556 h 868"/>
                <a:gd name="T32" fmla="*/ 216 w 1150"/>
                <a:gd name="T33" fmla="*/ 592 h 868"/>
                <a:gd name="T34" fmla="*/ 290 w 1150"/>
                <a:gd name="T35" fmla="*/ 622 h 868"/>
                <a:gd name="T36" fmla="*/ 374 w 1150"/>
                <a:gd name="T37" fmla="*/ 644 h 868"/>
                <a:gd name="T38" fmla="*/ 296 w 1150"/>
                <a:gd name="T39" fmla="*/ 868 h 868"/>
                <a:gd name="T40" fmla="*/ 564 w 1150"/>
                <a:gd name="T41" fmla="*/ 666 h 868"/>
                <a:gd name="T42" fmla="*/ 576 w 1150"/>
                <a:gd name="T43" fmla="*/ 666 h 868"/>
                <a:gd name="T44" fmla="*/ 692 w 1150"/>
                <a:gd name="T45" fmla="*/ 658 h 868"/>
                <a:gd name="T46" fmla="*/ 800 w 1150"/>
                <a:gd name="T47" fmla="*/ 640 h 868"/>
                <a:gd name="T48" fmla="*/ 898 w 1150"/>
                <a:gd name="T49" fmla="*/ 608 h 868"/>
                <a:gd name="T50" fmla="*/ 982 w 1150"/>
                <a:gd name="T51" fmla="*/ 568 h 868"/>
                <a:gd name="T52" fmla="*/ 1052 w 1150"/>
                <a:gd name="T53" fmla="*/ 518 h 868"/>
                <a:gd name="T54" fmla="*/ 1106 w 1150"/>
                <a:gd name="T55" fmla="*/ 462 h 868"/>
                <a:gd name="T56" fmla="*/ 1124 w 1150"/>
                <a:gd name="T57" fmla="*/ 432 h 868"/>
                <a:gd name="T58" fmla="*/ 1138 w 1150"/>
                <a:gd name="T59" fmla="*/ 400 h 868"/>
                <a:gd name="T60" fmla="*/ 1148 w 1150"/>
                <a:gd name="T61" fmla="*/ 366 h 868"/>
                <a:gd name="T62" fmla="*/ 1150 w 1150"/>
                <a:gd name="T63" fmla="*/ 332 h 868"/>
                <a:gd name="T64" fmla="*/ 1150 w 1150"/>
                <a:gd name="T65" fmla="*/ 316 h 868"/>
                <a:gd name="T66" fmla="*/ 1144 w 1150"/>
                <a:gd name="T67" fmla="*/ 282 h 868"/>
                <a:gd name="T68" fmla="*/ 1132 w 1150"/>
                <a:gd name="T69" fmla="*/ 250 h 868"/>
                <a:gd name="T70" fmla="*/ 1116 w 1150"/>
                <a:gd name="T71" fmla="*/ 218 h 868"/>
                <a:gd name="T72" fmla="*/ 1082 w 1150"/>
                <a:gd name="T73" fmla="*/ 174 h 868"/>
                <a:gd name="T74" fmla="*/ 1020 w 1150"/>
                <a:gd name="T75" fmla="*/ 122 h 868"/>
                <a:gd name="T76" fmla="*/ 942 w 1150"/>
                <a:gd name="T77" fmla="*/ 76 h 868"/>
                <a:gd name="T78" fmla="*/ 850 w 1150"/>
                <a:gd name="T79" fmla="*/ 40 h 868"/>
                <a:gd name="T80" fmla="*/ 746 w 1150"/>
                <a:gd name="T81" fmla="*/ 16 h 868"/>
                <a:gd name="T82" fmla="*/ 634 w 1150"/>
                <a:gd name="T83" fmla="*/ 2 h 868"/>
                <a:gd name="T84" fmla="*/ 576 w 1150"/>
                <a:gd name="T8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0" h="868">
                  <a:moveTo>
                    <a:pt x="576" y="0"/>
                  </a:moveTo>
                  <a:lnTo>
                    <a:pt x="576" y="0"/>
                  </a:lnTo>
                  <a:lnTo>
                    <a:pt x="516" y="2"/>
                  </a:lnTo>
                  <a:lnTo>
                    <a:pt x="460" y="8"/>
                  </a:lnTo>
                  <a:lnTo>
                    <a:pt x="404" y="16"/>
                  </a:lnTo>
                  <a:lnTo>
                    <a:pt x="352" y="26"/>
                  </a:lnTo>
                  <a:lnTo>
                    <a:pt x="302" y="40"/>
                  </a:lnTo>
                  <a:lnTo>
                    <a:pt x="254" y="58"/>
                  </a:lnTo>
                  <a:lnTo>
                    <a:pt x="210" y="76"/>
                  </a:lnTo>
                  <a:lnTo>
                    <a:pt x="168" y="98"/>
                  </a:lnTo>
                  <a:lnTo>
                    <a:pt x="132" y="122"/>
                  </a:lnTo>
                  <a:lnTo>
                    <a:pt x="98" y="146"/>
                  </a:lnTo>
                  <a:lnTo>
                    <a:pt x="70" y="174"/>
                  </a:lnTo>
                  <a:lnTo>
                    <a:pt x="46" y="204"/>
                  </a:lnTo>
                  <a:lnTo>
                    <a:pt x="36" y="218"/>
                  </a:lnTo>
                  <a:lnTo>
                    <a:pt x="26" y="234"/>
                  </a:lnTo>
                  <a:lnTo>
                    <a:pt x="18" y="250"/>
                  </a:lnTo>
                  <a:lnTo>
                    <a:pt x="12" y="266"/>
                  </a:lnTo>
                  <a:lnTo>
                    <a:pt x="6" y="282"/>
                  </a:lnTo>
                  <a:lnTo>
                    <a:pt x="4" y="298"/>
                  </a:lnTo>
                  <a:lnTo>
                    <a:pt x="0" y="316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2" y="362"/>
                  </a:lnTo>
                  <a:lnTo>
                    <a:pt x="8" y="388"/>
                  </a:lnTo>
                  <a:lnTo>
                    <a:pt x="18" y="416"/>
                  </a:lnTo>
                  <a:lnTo>
                    <a:pt x="32" y="442"/>
                  </a:lnTo>
                  <a:lnTo>
                    <a:pt x="48" y="466"/>
                  </a:lnTo>
                  <a:lnTo>
                    <a:pt x="70" y="490"/>
                  </a:lnTo>
                  <a:lnTo>
                    <a:pt x="92" y="514"/>
                  </a:lnTo>
                  <a:lnTo>
                    <a:pt x="120" y="536"/>
                  </a:lnTo>
                  <a:lnTo>
                    <a:pt x="148" y="556"/>
                  </a:lnTo>
                  <a:lnTo>
                    <a:pt x="180" y="574"/>
                  </a:lnTo>
                  <a:lnTo>
                    <a:pt x="216" y="592"/>
                  </a:lnTo>
                  <a:lnTo>
                    <a:pt x="252" y="608"/>
                  </a:lnTo>
                  <a:lnTo>
                    <a:pt x="290" y="622"/>
                  </a:lnTo>
                  <a:lnTo>
                    <a:pt x="332" y="634"/>
                  </a:lnTo>
                  <a:lnTo>
                    <a:pt x="374" y="644"/>
                  </a:lnTo>
                  <a:lnTo>
                    <a:pt x="420" y="654"/>
                  </a:lnTo>
                  <a:lnTo>
                    <a:pt x="296" y="868"/>
                  </a:lnTo>
                  <a:lnTo>
                    <a:pt x="564" y="666"/>
                  </a:lnTo>
                  <a:lnTo>
                    <a:pt x="564" y="666"/>
                  </a:lnTo>
                  <a:lnTo>
                    <a:pt x="576" y="666"/>
                  </a:lnTo>
                  <a:lnTo>
                    <a:pt x="576" y="666"/>
                  </a:lnTo>
                  <a:lnTo>
                    <a:pt x="634" y="664"/>
                  </a:lnTo>
                  <a:lnTo>
                    <a:pt x="692" y="658"/>
                  </a:lnTo>
                  <a:lnTo>
                    <a:pt x="746" y="650"/>
                  </a:lnTo>
                  <a:lnTo>
                    <a:pt x="800" y="640"/>
                  </a:lnTo>
                  <a:lnTo>
                    <a:pt x="850" y="626"/>
                  </a:lnTo>
                  <a:lnTo>
                    <a:pt x="898" y="608"/>
                  </a:lnTo>
                  <a:lnTo>
                    <a:pt x="942" y="590"/>
                  </a:lnTo>
                  <a:lnTo>
                    <a:pt x="982" y="568"/>
                  </a:lnTo>
                  <a:lnTo>
                    <a:pt x="1020" y="544"/>
                  </a:lnTo>
                  <a:lnTo>
                    <a:pt x="1052" y="518"/>
                  </a:lnTo>
                  <a:lnTo>
                    <a:pt x="1082" y="492"/>
                  </a:lnTo>
                  <a:lnTo>
                    <a:pt x="1106" y="462"/>
                  </a:lnTo>
                  <a:lnTo>
                    <a:pt x="1116" y="448"/>
                  </a:lnTo>
                  <a:lnTo>
                    <a:pt x="1124" y="432"/>
                  </a:lnTo>
                  <a:lnTo>
                    <a:pt x="1132" y="416"/>
                  </a:lnTo>
                  <a:lnTo>
                    <a:pt x="1138" y="400"/>
                  </a:lnTo>
                  <a:lnTo>
                    <a:pt x="1144" y="384"/>
                  </a:lnTo>
                  <a:lnTo>
                    <a:pt x="1148" y="366"/>
                  </a:lnTo>
                  <a:lnTo>
                    <a:pt x="1150" y="350"/>
                  </a:lnTo>
                  <a:lnTo>
                    <a:pt x="1150" y="332"/>
                  </a:lnTo>
                  <a:lnTo>
                    <a:pt x="1150" y="332"/>
                  </a:lnTo>
                  <a:lnTo>
                    <a:pt x="1150" y="316"/>
                  </a:lnTo>
                  <a:lnTo>
                    <a:pt x="1148" y="298"/>
                  </a:lnTo>
                  <a:lnTo>
                    <a:pt x="1144" y="282"/>
                  </a:lnTo>
                  <a:lnTo>
                    <a:pt x="1138" y="266"/>
                  </a:lnTo>
                  <a:lnTo>
                    <a:pt x="1132" y="250"/>
                  </a:lnTo>
                  <a:lnTo>
                    <a:pt x="1124" y="234"/>
                  </a:lnTo>
                  <a:lnTo>
                    <a:pt x="1116" y="218"/>
                  </a:lnTo>
                  <a:lnTo>
                    <a:pt x="1106" y="204"/>
                  </a:lnTo>
                  <a:lnTo>
                    <a:pt x="1082" y="174"/>
                  </a:lnTo>
                  <a:lnTo>
                    <a:pt x="1052" y="146"/>
                  </a:lnTo>
                  <a:lnTo>
                    <a:pt x="1020" y="122"/>
                  </a:lnTo>
                  <a:lnTo>
                    <a:pt x="982" y="98"/>
                  </a:lnTo>
                  <a:lnTo>
                    <a:pt x="942" y="76"/>
                  </a:lnTo>
                  <a:lnTo>
                    <a:pt x="898" y="58"/>
                  </a:lnTo>
                  <a:lnTo>
                    <a:pt x="850" y="40"/>
                  </a:lnTo>
                  <a:lnTo>
                    <a:pt x="800" y="26"/>
                  </a:lnTo>
                  <a:lnTo>
                    <a:pt x="746" y="16"/>
                  </a:lnTo>
                  <a:lnTo>
                    <a:pt x="692" y="8"/>
                  </a:lnTo>
                  <a:lnTo>
                    <a:pt x="634" y="2"/>
                  </a:lnTo>
                  <a:lnTo>
                    <a:pt x="576" y="0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8"/>
            <p:cNvSpPr>
              <a:spLocks/>
            </p:cNvSpPr>
            <p:nvPr/>
          </p:nvSpPr>
          <p:spPr bwMode="auto">
            <a:xfrm>
              <a:off x="3855067" y="623835"/>
              <a:ext cx="929811" cy="744164"/>
            </a:xfrm>
            <a:custGeom>
              <a:avLst/>
              <a:gdLst>
                <a:gd name="T0" fmla="*/ 176 w 1182"/>
                <a:gd name="T1" fmla="*/ 100 h 946"/>
                <a:gd name="T2" fmla="*/ 100 w 1182"/>
                <a:gd name="T3" fmla="*/ 154 h 946"/>
                <a:gd name="T4" fmla="*/ 58 w 1182"/>
                <a:gd name="T5" fmla="*/ 198 h 946"/>
                <a:gd name="T6" fmla="*/ 36 w 1182"/>
                <a:gd name="T7" fmla="*/ 230 h 946"/>
                <a:gd name="T8" fmla="*/ 18 w 1182"/>
                <a:gd name="T9" fmla="*/ 262 h 946"/>
                <a:gd name="T10" fmla="*/ 6 w 1182"/>
                <a:gd name="T11" fmla="*/ 296 h 946"/>
                <a:gd name="T12" fmla="*/ 0 w 1182"/>
                <a:gd name="T13" fmla="*/ 332 h 946"/>
                <a:gd name="T14" fmla="*/ 0 w 1182"/>
                <a:gd name="T15" fmla="*/ 348 h 946"/>
                <a:gd name="T16" fmla="*/ 8 w 1182"/>
                <a:gd name="T17" fmla="*/ 408 h 946"/>
                <a:gd name="T18" fmla="*/ 32 w 1182"/>
                <a:gd name="T19" fmla="*/ 464 h 946"/>
                <a:gd name="T20" fmla="*/ 72 w 1182"/>
                <a:gd name="T21" fmla="*/ 516 h 946"/>
                <a:gd name="T22" fmla="*/ 126 w 1182"/>
                <a:gd name="T23" fmla="*/ 564 h 946"/>
                <a:gd name="T24" fmla="*/ 154 w 1182"/>
                <a:gd name="T25" fmla="*/ 584 h 946"/>
                <a:gd name="T26" fmla="*/ 218 w 1182"/>
                <a:gd name="T27" fmla="*/ 620 h 946"/>
                <a:gd name="T28" fmla="*/ 290 w 1182"/>
                <a:gd name="T29" fmla="*/ 650 h 946"/>
                <a:gd name="T30" fmla="*/ 368 w 1182"/>
                <a:gd name="T31" fmla="*/ 672 h 946"/>
                <a:gd name="T32" fmla="*/ 410 w 1182"/>
                <a:gd name="T33" fmla="*/ 680 h 946"/>
                <a:gd name="T34" fmla="*/ 258 w 1182"/>
                <a:gd name="T35" fmla="*/ 946 h 946"/>
                <a:gd name="T36" fmla="*/ 586 w 1182"/>
                <a:gd name="T37" fmla="*/ 698 h 946"/>
                <a:gd name="T38" fmla="*/ 592 w 1182"/>
                <a:gd name="T39" fmla="*/ 698 h 946"/>
                <a:gd name="T40" fmla="*/ 706 w 1182"/>
                <a:gd name="T41" fmla="*/ 692 h 946"/>
                <a:gd name="T42" fmla="*/ 816 w 1182"/>
                <a:gd name="T43" fmla="*/ 672 h 946"/>
                <a:gd name="T44" fmla="*/ 916 w 1182"/>
                <a:gd name="T45" fmla="*/ 640 h 946"/>
                <a:gd name="T46" fmla="*/ 1006 w 1182"/>
                <a:gd name="T47" fmla="*/ 598 h 946"/>
                <a:gd name="T48" fmla="*/ 1046 w 1182"/>
                <a:gd name="T49" fmla="*/ 572 h 946"/>
                <a:gd name="T50" fmla="*/ 1112 w 1182"/>
                <a:gd name="T51" fmla="*/ 516 h 946"/>
                <a:gd name="T52" fmla="*/ 1138 w 1182"/>
                <a:gd name="T53" fmla="*/ 484 h 946"/>
                <a:gd name="T54" fmla="*/ 1156 w 1182"/>
                <a:gd name="T55" fmla="*/ 452 h 946"/>
                <a:gd name="T56" fmla="*/ 1172 w 1182"/>
                <a:gd name="T57" fmla="*/ 418 h 946"/>
                <a:gd name="T58" fmla="*/ 1180 w 1182"/>
                <a:gd name="T59" fmla="*/ 384 h 946"/>
                <a:gd name="T60" fmla="*/ 1182 w 1182"/>
                <a:gd name="T61" fmla="*/ 348 h 946"/>
                <a:gd name="T62" fmla="*/ 1182 w 1182"/>
                <a:gd name="T63" fmla="*/ 332 h 946"/>
                <a:gd name="T64" fmla="*/ 1176 w 1182"/>
                <a:gd name="T65" fmla="*/ 296 h 946"/>
                <a:gd name="T66" fmla="*/ 1164 w 1182"/>
                <a:gd name="T67" fmla="*/ 262 h 946"/>
                <a:gd name="T68" fmla="*/ 1148 w 1182"/>
                <a:gd name="T69" fmla="*/ 230 h 946"/>
                <a:gd name="T70" fmla="*/ 1126 w 1182"/>
                <a:gd name="T71" fmla="*/ 198 h 946"/>
                <a:gd name="T72" fmla="*/ 1082 w 1182"/>
                <a:gd name="T73" fmla="*/ 154 h 946"/>
                <a:gd name="T74" fmla="*/ 1006 w 1182"/>
                <a:gd name="T75" fmla="*/ 100 h 946"/>
                <a:gd name="T76" fmla="*/ 962 w 1182"/>
                <a:gd name="T77" fmla="*/ 78 h 946"/>
                <a:gd name="T78" fmla="*/ 868 w 1182"/>
                <a:gd name="T79" fmla="*/ 40 h 946"/>
                <a:gd name="T80" fmla="*/ 762 w 1182"/>
                <a:gd name="T81" fmla="*/ 14 h 946"/>
                <a:gd name="T82" fmla="*/ 650 w 1182"/>
                <a:gd name="T83" fmla="*/ 2 h 946"/>
                <a:gd name="T84" fmla="*/ 592 w 1182"/>
                <a:gd name="T85" fmla="*/ 0 h 946"/>
                <a:gd name="T86" fmla="*/ 476 w 1182"/>
                <a:gd name="T87" fmla="*/ 6 h 946"/>
                <a:gd name="T88" fmla="*/ 366 w 1182"/>
                <a:gd name="T89" fmla="*/ 26 h 946"/>
                <a:gd name="T90" fmla="*/ 266 w 1182"/>
                <a:gd name="T91" fmla="*/ 58 h 946"/>
                <a:gd name="T92" fmla="*/ 176 w 1182"/>
                <a:gd name="T93" fmla="*/ 10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2" h="946">
                  <a:moveTo>
                    <a:pt x="176" y="100"/>
                  </a:moveTo>
                  <a:lnTo>
                    <a:pt x="176" y="100"/>
                  </a:lnTo>
                  <a:lnTo>
                    <a:pt x="136" y="126"/>
                  </a:lnTo>
                  <a:lnTo>
                    <a:pt x="100" y="154"/>
                  </a:lnTo>
                  <a:lnTo>
                    <a:pt x="70" y="182"/>
                  </a:lnTo>
                  <a:lnTo>
                    <a:pt x="58" y="198"/>
                  </a:lnTo>
                  <a:lnTo>
                    <a:pt x="46" y="214"/>
                  </a:lnTo>
                  <a:lnTo>
                    <a:pt x="36" y="230"/>
                  </a:lnTo>
                  <a:lnTo>
                    <a:pt x="26" y="246"/>
                  </a:lnTo>
                  <a:lnTo>
                    <a:pt x="18" y="262"/>
                  </a:lnTo>
                  <a:lnTo>
                    <a:pt x="12" y="280"/>
                  </a:lnTo>
                  <a:lnTo>
                    <a:pt x="6" y="296"/>
                  </a:lnTo>
                  <a:lnTo>
                    <a:pt x="2" y="314"/>
                  </a:lnTo>
                  <a:lnTo>
                    <a:pt x="0" y="33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2" y="378"/>
                  </a:lnTo>
                  <a:lnTo>
                    <a:pt x="8" y="408"/>
                  </a:lnTo>
                  <a:lnTo>
                    <a:pt x="18" y="436"/>
                  </a:lnTo>
                  <a:lnTo>
                    <a:pt x="32" y="464"/>
                  </a:lnTo>
                  <a:lnTo>
                    <a:pt x="50" y="490"/>
                  </a:lnTo>
                  <a:lnTo>
                    <a:pt x="72" y="516"/>
                  </a:lnTo>
                  <a:lnTo>
                    <a:pt x="96" y="540"/>
                  </a:lnTo>
                  <a:lnTo>
                    <a:pt x="126" y="564"/>
                  </a:lnTo>
                  <a:lnTo>
                    <a:pt x="126" y="564"/>
                  </a:lnTo>
                  <a:lnTo>
                    <a:pt x="154" y="584"/>
                  </a:lnTo>
                  <a:lnTo>
                    <a:pt x="184" y="602"/>
                  </a:lnTo>
                  <a:lnTo>
                    <a:pt x="218" y="620"/>
                  </a:lnTo>
                  <a:lnTo>
                    <a:pt x="254" y="636"/>
                  </a:lnTo>
                  <a:lnTo>
                    <a:pt x="290" y="650"/>
                  </a:lnTo>
                  <a:lnTo>
                    <a:pt x="328" y="662"/>
                  </a:lnTo>
                  <a:lnTo>
                    <a:pt x="368" y="672"/>
                  </a:lnTo>
                  <a:lnTo>
                    <a:pt x="410" y="680"/>
                  </a:lnTo>
                  <a:lnTo>
                    <a:pt x="410" y="680"/>
                  </a:lnTo>
                  <a:lnTo>
                    <a:pt x="258" y="946"/>
                  </a:lnTo>
                  <a:lnTo>
                    <a:pt x="258" y="946"/>
                  </a:lnTo>
                  <a:lnTo>
                    <a:pt x="586" y="698"/>
                  </a:lnTo>
                  <a:lnTo>
                    <a:pt x="586" y="698"/>
                  </a:lnTo>
                  <a:lnTo>
                    <a:pt x="592" y="698"/>
                  </a:lnTo>
                  <a:lnTo>
                    <a:pt x="592" y="698"/>
                  </a:lnTo>
                  <a:lnTo>
                    <a:pt x="650" y="696"/>
                  </a:lnTo>
                  <a:lnTo>
                    <a:pt x="706" y="692"/>
                  </a:lnTo>
                  <a:lnTo>
                    <a:pt x="762" y="684"/>
                  </a:lnTo>
                  <a:lnTo>
                    <a:pt x="816" y="672"/>
                  </a:lnTo>
                  <a:lnTo>
                    <a:pt x="868" y="658"/>
                  </a:lnTo>
                  <a:lnTo>
                    <a:pt x="916" y="640"/>
                  </a:lnTo>
                  <a:lnTo>
                    <a:pt x="962" y="620"/>
                  </a:lnTo>
                  <a:lnTo>
                    <a:pt x="1006" y="598"/>
                  </a:lnTo>
                  <a:lnTo>
                    <a:pt x="1006" y="598"/>
                  </a:lnTo>
                  <a:lnTo>
                    <a:pt x="1046" y="572"/>
                  </a:lnTo>
                  <a:lnTo>
                    <a:pt x="1082" y="544"/>
                  </a:lnTo>
                  <a:lnTo>
                    <a:pt x="1112" y="516"/>
                  </a:lnTo>
                  <a:lnTo>
                    <a:pt x="1126" y="500"/>
                  </a:lnTo>
                  <a:lnTo>
                    <a:pt x="1138" y="484"/>
                  </a:lnTo>
                  <a:lnTo>
                    <a:pt x="1148" y="468"/>
                  </a:lnTo>
                  <a:lnTo>
                    <a:pt x="1156" y="452"/>
                  </a:lnTo>
                  <a:lnTo>
                    <a:pt x="1164" y="436"/>
                  </a:lnTo>
                  <a:lnTo>
                    <a:pt x="1172" y="418"/>
                  </a:lnTo>
                  <a:lnTo>
                    <a:pt x="1176" y="402"/>
                  </a:lnTo>
                  <a:lnTo>
                    <a:pt x="1180" y="384"/>
                  </a:lnTo>
                  <a:lnTo>
                    <a:pt x="1182" y="366"/>
                  </a:lnTo>
                  <a:lnTo>
                    <a:pt x="1182" y="348"/>
                  </a:lnTo>
                  <a:lnTo>
                    <a:pt x="1182" y="348"/>
                  </a:lnTo>
                  <a:lnTo>
                    <a:pt x="1182" y="332"/>
                  </a:lnTo>
                  <a:lnTo>
                    <a:pt x="1180" y="314"/>
                  </a:lnTo>
                  <a:lnTo>
                    <a:pt x="1176" y="296"/>
                  </a:lnTo>
                  <a:lnTo>
                    <a:pt x="1172" y="280"/>
                  </a:lnTo>
                  <a:lnTo>
                    <a:pt x="1164" y="262"/>
                  </a:lnTo>
                  <a:lnTo>
                    <a:pt x="1156" y="246"/>
                  </a:lnTo>
                  <a:lnTo>
                    <a:pt x="1148" y="230"/>
                  </a:lnTo>
                  <a:lnTo>
                    <a:pt x="1138" y="214"/>
                  </a:lnTo>
                  <a:lnTo>
                    <a:pt x="1126" y="198"/>
                  </a:lnTo>
                  <a:lnTo>
                    <a:pt x="1112" y="182"/>
                  </a:lnTo>
                  <a:lnTo>
                    <a:pt x="1082" y="154"/>
                  </a:lnTo>
                  <a:lnTo>
                    <a:pt x="1046" y="126"/>
                  </a:lnTo>
                  <a:lnTo>
                    <a:pt x="1006" y="100"/>
                  </a:lnTo>
                  <a:lnTo>
                    <a:pt x="1006" y="100"/>
                  </a:lnTo>
                  <a:lnTo>
                    <a:pt x="962" y="78"/>
                  </a:lnTo>
                  <a:lnTo>
                    <a:pt x="916" y="58"/>
                  </a:lnTo>
                  <a:lnTo>
                    <a:pt x="868" y="40"/>
                  </a:lnTo>
                  <a:lnTo>
                    <a:pt x="816" y="26"/>
                  </a:lnTo>
                  <a:lnTo>
                    <a:pt x="762" y="14"/>
                  </a:lnTo>
                  <a:lnTo>
                    <a:pt x="706" y="6"/>
                  </a:lnTo>
                  <a:lnTo>
                    <a:pt x="650" y="2"/>
                  </a:lnTo>
                  <a:lnTo>
                    <a:pt x="592" y="0"/>
                  </a:lnTo>
                  <a:lnTo>
                    <a:pt x="592" y="0"/>
                  </a:lnTo>
                  <a:lnTo>
                    <a:pt x="534" y="2"/>
                  </a:lnTo>
                  <a:lnTo>
                    <a:pt x="476" y="6"/>
                  </a:lnTo>
                  <a:lnTo>
                    <a:pt x="420" y="14"/>
                  </a:lnTo>
                  <a:lnTo>
                    <a:pt x="366" y="26"/>
                  </a:lnTo>
                  <a:lnTo>
                    <a:pt x="316" y="40"/>
                  </a:lnTo>
                  <a:lnTo>
                    <a:pt x="266" y="58"/>
                  </a:lnTo>
                  <a:lnTo>
                    <a:pt x="220" y="78"/>
                  </a:lnTo>
                  <a:lnTo>
                    <a:pt x="176" y="100"/>
                  </a:lnTo>
                  <a:lnTo>
                    <a:pt x="176" y="100"/>
                  </a:lnTo>
                  <a:close/>
                </a:path>
              </a:pathLst>
            </a:custGeom>
            <a:solidFill>
              <a:srgbClr val="3564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9"/>
            <p:cNvSpPr>
              <a:spLocks/>
            </p:cNvSpPr>
            <p:nvPr/>
          </p:nvSpPr>
          <p:spPr bwMode="auto">
            <a:xfrm>
              <a:off x="3880239" y="649007"/>
              <a:ext cx="879466" cy="623021"/>
            </a:xfrm>
            <a:custGeom>
              <a:avLst/>
              <a:gdLst>
                <a:gd name="T0" fmla="*/ 430 w 1118"/>
                <a:gd name="T1" fmla="*/ 626 h 792"/>
                <a:gd name="T2" fmla="*/ 406 w 1118"/>
                <a:gd name="T3" fmla="*/ 622 h 792"/>
                <a:gd name="T4" fmla="*/ 320 w 1118"/>
                <a:gd name="T5" fmla="*/ 602 h 792"/>
                <a:gd name="T6" fmla="*/ 242 w 1118"/>
                <a:gd name="T7" fmla="*/ 578 h 792"/>
                <a:gd name="T8" fmla="*/ 172 w 1118"/>
                <a:gd name="T9" fmla="*/ 546 h 792"/>
                <a:gd name="T10" fmla="*/ 114 w 1118"/>
                <a:gd name="T11" fmla="*/ 508 h 792"/>
                <a:gd name="T12" fmla="*/ 66 w 1118"/>
                <a:gd name="T13" fmla="*/ 464 h 792"/>
                <a:gd name="T14" fmla="*/ 30 w 1118"/>
                <a:gd name="T15" fmla="*/ 418 h 792"/>
                <a:gd name="T16" fmla="*/ 8 w 1118"/>
                <a:gd name="T17" fmla="*/ 368 h 792"/>
                <a:gd name="T18" fmla="*/ 0 w 1118"/>
                <a:gd name="T19" fmla="*/ 316 h 792"/>
                <a:gd name="T20" fmla="*/ 0 w 1118"/>
                <a:gd name="T21" fmla="*/ 300 h 792"/>
                <a:gd name="T22" fmla="*/ 6 w 1118"/>
                <a:gd name="T23" fmla="*/ 268 h 792"/>
                <a:gd name="T24" fmla="*/ 18 w 1118"/>
                <a:gd name="T25" fmla="*/ 238 h 792"/>
                <a:gd name="T26" fmla="*/ 34 w 1118"/>
                <a:gd name="T27" fmla="*/ 208 h 792"/>
                <a:gd name="T28" fmla="*/ 68 w 1118"/>
                <a:gd name="T29" fmla="*/ 166 h 792"/>
                <a:gd name="T30" fmla="*/ 128 w 1118"/>
                <a:gd name="T31" fmla="*/ 116 h 792"/>
                <a:gd name="T32" fmla="*/ 204 w 1118"/>
                <a:gd name="T33" fmla="*/ 72 h 792"/>
                <a:gd name="T34" fmla="*/ 294 w 1118"/>
                <a:gd name="T35" fmla="*/ 38 h 792"/>
                <a:gd name="T36" fmla="*/ 394 w 1118"/>
                <a:gd name="T37" fmla="*/ 14 h 792"/>
                <a:gd name="T38" fmla="*/ 502 w 1118"/>
                <a:gd name="T39" fmla="*/ 2 h 792"/>
                <a:gd name="T40" fmla="*/ 560 w 1118"/>
                <a:gd name="T41" fmla="*/ 0 h 792"/>
                <a:gd name="T42" fmla="*/ 672 w 1118"/>
                <a:gd name="T43" fmla="*/ 6 h 792"/>
                <a:gd name="T44" fmla="*/ 776 w 1118"/>
                <a:gd name="T45" fmla="*/ 26 h 792"/>
                <a:gd name="T46" fmla="*/ 872 w 1118"/>
                <a:gd name="T47" fmla="*/ 54 h 792"/>
                <a:gd name="T48" fmla="*/ 954 w 1118"/>
                <a:gd name="T49" fmla="*/ 94 h 792"/>
                <a:gd name="T50" fmla="*/ 1022 w 1118"/>
                <a:gd name="T51" fmla="*/ 140 h 792"/>
                <a:gd name="T52" fmla="*/ 1074 w 1118"/>
                <a:gd name="T53" fmla="*/ 194 h 792"/>
                <a:gd name="T54" fmla="*/ 1094 w 1118"/>
                <a:gd name="T55" fmla="*/ 222 h 792"/>
                <a:gd name="T56" fmla="*/ 1108 w 1118"/>
                <a:gd name="T57" fmla="*/ 254 h 792"/>
                <a:gd name="T58" fmla="*/ 1116 w 1118"/>
                <a:gd name="T59" fmla="*/ 284 h 792"/>
                <a:gd name="T60" fmla="*/ 1118 w 1118"/>
                <a:gd name="T61" fmla="*/ 316 h 792"/>
                <a:gd name="T62" fmla="*/ 1118 w 1118"/>
                <a:gd name="T63" fmla="*/ 334 h 792"/>
                <a:gd name="T64" fmla="*/ 1112 w 1118"/>
                <a:gd name="T65" fmla="*/ 366 h 792"/>
                <a:gd name="T66" fmla="*/ 1100 w 1118"/>
                <a:gd name="T67" fmla="*/ 396 h 792"/>
                <a:gd name="T68" fmla="*/ 1084 w 1118"/>
                <a:gd name="T69" fmla="*/ 426 h 792"/>
                <a:gd name="T70" fmla="*/ 1050 w 1118"/>
                <a:gd name="T71" fmla="*/ 468 h 792"/>
                <a:gd name="T72" fmla="*/ 990 w 1118"/>
                <a:gd name="T73" fmla="*/ 518 h 792"/>
                <a:gd name="T74" fmla="*/ 914 w 1118"/>
                <a:gd name="T75" fmla="*/ 562 h 792"/>
                <a:gd name="T76" fmla="*/ 826 w 1118"/>
                <a:gd name="T77" fmla="*/ 596 h 792"/>
                <a:gd name="T78" fmla="*/ 726 w 1118"/>
                <a:gd name="T79" fmla="*/ 620 h 792"/>
                <a:gd name="T80" fmla="*/ 616 w 1118"/>
                <a:gd name="T81" fmla="*/ 632 h 792"/>
                <a:gd name="T82" fmla="*/ 548 w 1118"/>
                <a:gd name="T83" fmla="*/ 634 h 792"/>
                <a:gd name="T84" fmla="*/ 544 w 1118"/>
                <a:gd name="T85" fmla="*/ 634 h 792"/>
                <a:gd name="T86" fmla="*/ 332 w 1118"/>
                <a:gd name="T87" fmla="*/ 792 h 792"/>
                <a:gd name="T88" fmla="*/ 418 w 1118"/>
                <a:gd name="T89" fmla="*/ 64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8" h="792">
                  <a:moveTo>
                    <a:pt x="418" y="646"/>
                  </a:moveTo>
                  <a:lnTo>
                    <a:pt x="430" y="626"/>
                  </a:lnTo>
                  <a:lnTo>
                    <a:pt x="406" y="622"/>
                  </a:lnTo>
                  <a:lnTo>
                    <a:pt x="406" y="622"/>
                  </a:lnTo>
                  <a:lnTo>
                    <a:pt x="362" y="614"/>
                  </a:lnTo>
                  <a:lnTo>
                    <a:pt x="320" y="602"/>
                  </a:lnTo>
                  <a:lnTo>
                    <a:pt x="280" y="590"/>
                  </a:lnTo>
                  <a:lnTo>
                    <a:pt x="242" y="578"/>
                  </a:lnTo>
                  <a:lnTo>
                    <a:pt x="206" y="562"/>
                  </a:lnTo>
                  <a:lnTo>
                    <a:pt x="172" y="546"/>
                  </a:lnTo>
                  <a:lnTo>
                    <a:pt x="142" y="526"/>
                  </a:lnTo>
                  <a:lnTo>
                    <a:pt x="114" y="508"/>
                  </a:lnTo>
                  <a:lnTo>
                    <a:pt x="88" y="486"/>
                  </a:lnTo>
                  <a:lnTo>
                    <a:pt x="66" y="464"/>
                  </a:lnTo>
                  <a:lnTo>
                    <a:pt x="46" y="442"/>
                  </a:lnTo>
                  <a:lnTo>
                    <a:pt x="30" y="418"/>
                  </a:lnTo>
                  <a:lnTo>
                    <a:pt x="18" y="394"/>
                  </a:lnTo>
                  <a:lnTo>
                    <a:pt x="8" y="368"/>
                  </a:lnTo>
                  <a:lnTo>
                    <a:pt x="2" y="34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00"/>
                  </a:lnTo>
                  <a:lnTo>
                    <a:pt x="4" y="284"/>
                  </a:lnTo>
                  <a:lnTo>
                    <a:pt x="6" y="268"/>
                  </a:lnTo>
                  <a:lnTo>
                    <a:pt x="12" y="254"/>
                  </a:lnTo>
                  <a:lnTo>
                    <a:pt x="18" y="238"/>
                  </a:lnTo>
                  <a:lnTo>
                    <a:pt x="26" y="222"/>
                  </a:lnTo>
                  <a:lnTo>
                    <a:pt x="34" y="208"/>
                  </a:lnTo>
                  <a:lnTo>
                    <a:pt x="44" y="194"/>
                  </a:lnTo>
                  <a:lnTo>
                    <a:pt x="68" y="166"/>
                  </a:lnTo>
                  <a:lnTo>
                    <a:pt x="96" y="140"/>
                  </a:lnTo>
                  <a:lnTo>
                    <a:pt x="128" y="116"/>
                  </a:lnTo>
                  <a:lnTo>
                    <a:pt x="164" y="94"/>
                  </a:lnTo>
                  <a:lnTo>
                    <a:pt x="204" y="72"/>
                  </a:lnTo>
                  <a:lnTo>
                    <a:pt x="246" y="54"/>
                  </a:lnTo>
                  <a:lnTo>
                    <a:pt x="294" y="38"/>
                  </a:lnTo>
                  <a:lnTo>
                    <a:pt x="342" y="26"/>
                  </a:lnTo>
                  <a:lnTo>
                    <a:pt x="394" y="14"/>
                  </a:lnTo>
                  <a:lnTo>
                    <a:pt x="446" y="6"/>
                  </a:lnTo>
                  <a:lnTo>
                    <a:pt x="502" y="2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16" y="2"/>
                  </a:lnTo>
                  <a:lnTo>
                    <a:pt x="672" y="6"/>
                  </a:lnTo>
                  <a:lnTo>
                    <a:pt x="726" y="14"/>
                  </a:lnTo>
                  <a:lnTo>
                    <a:pt x="776" y="26"/>
                  </a:lnTo>
                  <a:lnTo>
                    <a:pt x="826" y="38"/>
                  </a:lnTo>
                  <a:lnTo>
                    <a:pt x="872" y="54"/>
                  </a:lnTo>
                  <a:lnTo>
                    <a:pt x="914" y="72"/>
                  </a:lnTo>
                  <a:lnTo>
                    <a:pt x="954" y="94"/>
                  </a:lnTo>
                  <a:lnTo>
                    <a:pt x="990" y="116"/>
                  </a:lnTo>
                  <a:lnTo>
                    <a:pt x="1022" y="140"/>
                  </a:lnTo>
                  <a:lnTo>
                    <a:pt x="1050" y="166"/>
                  </a:lnTo>
                  <a:lnTo>
                    <a:pt x="1074" y="194"/>
                  </a:lnTo>
                  <a:lnTo>
                    <a:pt x="1084" y="208"/>
                  </a:lnTo>
                  <a:lnTo>
                    <a:pt x="1094" y="222"/>
                  </a:lnTo>
                  <a:lnTo>
                    <a:pt x="1100" y="238"/>
                  </a:lnTo>
                  <a:lnTo>
                    <a:pt x="1108" y="254"/>
                  </a:lnTo>
                  <a:lnTo>
                    <a:pt x="1112" y="268"/>
                  </a:lnTo>
                  <a:lnTo>
                    <a:pt x="1116" y="284"/>
                  </a:lnTo>
                  <a:lnTo>
                    <a:pt x="1118" y="300"/>
                  </a:lnTo>
                  <a:lnTo>
                    <a:pt x="1118" y="316"/>
                  </a:lnTo>
                  <a:lnTo>
                    <a:pt x="1118" y="316"/>
                  </a:lnTo>
                  <a:lnTo>
                    <a:pt x="1118" y="334"/>
                  </a:lnTo>
                  <a:lnTo>
                    <a:pt x="1116" y="350"/>
                  </a:lnTo>
                  <a:lnTo>
                    <a:pt x="1112" y="366"/>
                  </a:lnTo>
                  <a:lnTo>
                    <a:pt x="1108" y="380"/>
                  </a:lnTo>
                  <a:lnTo>
                    <a:pt x="1100" y="396"/>
                  </a:lnTo>
                  <a:lnTo>
                    <a:pt x="1094" y="412"/>
                  </a:lnTo>
                  <a:lnTo>
                    <a:pt x="1084" y="426"/>
                  </a:lnTo>
                  <a:lnTo>
                    <a:pt x="1074" y="440"/>
                  </a:lnTo>
                  <a:lnTo>
                    <a:pt x="1050" y="468"/>
                  </a:lnTo>
                  <a:lnTo>
                    <a:pt x="1022" y="494"/>
                  </a:lnTo>
                  <a:lnTo>
                    <a:pt x="990" y="518"/>
                  </a:lnTo>
                  <a:lnTo>
                    <a:pt x="954" y="540"/>
                  </a:lnTo>
                  <a:lnTo>
                    <a:pt x="914" y="562"/>
                  </a:lnTo>
                  <a:lnTo>
                    <a:pt x="872" y="580"/>
                  </a:lnTo>
                  <a:lnTo>
                    <a:pt x="826" y="596"/>
                  </a:lnTo>
                  <a:lnTo>
                    <a:pt x="776" y="608"/>
                  </a:lnTo>
                  <a:lnTo>
                    <a:pt x="726" y="620"/>
                  </a:lnTo>
                  <a:lnTo>
                    <a:pt x="672" y="628"/>
                  </a:lnTo>
                  <a:lnTo>
                    <a:pt x="616" y="632"/>
                  </a:lnTo>
                  <a:lnTo>
                    <a:pt x="560" y="634"/>
                  </a:lnTo>
                  <a:lnTo>
                    <a:pt x="548" y="634"/>
                  </a:lnTo>
                  <a:lnTo>
                    <a:pt x="544" y="634"/>
                  </a:lnTo>
                  <a:lnTo>
                    <a:pt x="544" y="634"/>
                  </a:lnTo>
                  <a:lnTo>
                    <a:pt x="332" y="792"/>
                  </a:lnTo>
                  <a:lnTo>
                    <a:pt x="332" y="792"/>
                  </a:lnTo>
                  <a:lnTo>
                    <a:pt x="418" y="646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rgbClr val="C3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10"/>
            <p:cNvSpPr>
              <a:spLocks/>
            </p:cNvSpPr>
            <p:nvPr/>
          </p:nvSpPr>
          <p:spPr bwMode="auto">
            <a:xfrm>
              <a:off x="3905412" y="674180"/>
              <a:ext cx="829121" cy="503451"/>
            </a:xfrm>
            <a:custGeom>
              <a:avLst/>
              <a:gdLst>
                <a:gd name="T0" fmla="*/ 448 w 1054"/>
                <a:gd name="T1" fmla="*/ 568 h 640"/>
                <a:gd name="T2" fmla="*/ 380 w 1054"/>
                <a:gd name="T3" fmla="*/ 558 h 640"/>
                <a:gd name="T4" fmla="*/ 300 w 1054"/>
                <a:gd name="T5" fmla="*/ 540 h 640"/>
                <a:gd name="T6" fmla="*/ 228 w 1054"/>
                <a:gd name="T7" fmla="*/ 518 h 640"/>
                <a:gd name="T8" fmla="*/ 162 w 1054"/>
                <a:gd name="T9" fmla="*/ 488 h 640"/>
                <a:gd name="T10" fmla="*/ 108 w 1054"/>
                <a:gd name="T11" fmla="*/ 454 h 640"/>
                <a:gd name="T12" fmla="*/ 62 w 1054"/>
                <a:gd name="T13" fmla="*/ 416 h 640"/>
                <a:gd name="T14" fmla="*/ 28 w 1054"/>
                <a:gd name="T15" fmla="*/ 374 h 640"/>
                <a:gd name="T16" fmla="*/ 8 w 1054"/>
                <a:gd name="T17" fmla="*/ 330 h 640"/>
                <a:gd name="T18" fmla="*/ 0 w 1054"/>
                <a:gd name="T19" fmla="*/ 284 h 640"/>
                <a:gd name="T20" fmla="*/ 2 w 1054"/>
                <a:gd name="T21" fmla="*/ 270 h 640"/>
                <a:gd name="T22" fmla="*/ 6 w 1054"/>
                <a:gd name="T23" fmla="*/ 242 h 640"/>
                <a:gd name="T24" fmla="*/ 18 w 1054"/>
                <a:gd name="T25" fmla="*/ 214 h 640"/>
                <a:gd name="T26" fmla="*/ 42 w 1054"/>
                <a:gd name="T27" fmla="*/ 176 h 640"/>
                <a:gd name="T28" fmla="*/ 92 w 1054"/>
                <a:gd name="T29" fmla="*/ 128 h 640"/>
                <a:gd name="T30" fmla="*/ 156 w 1054"/>
                <a:gd name="T31" fmla="*/ 84 h 640"/>
                <a:gd name="T32" fmla="*/ 236 w 1054"/>
                <a:gd name="T33" fmla="*/ 50 h 640"/>
                <a:gd name="T34" fmla="*/ 324 w 1054"/>
                <a:gd name="T35" fmla="*/ 24 h 640"/>
                <a:gd name="T36" fmla="*/ 422 w 1054"/>
                <a:gd name="T37" fmla="*/ 6 h 640"/>
                <a:gd name="T38" fmla="*/ 528 w 1054"/>
                <a:gd name="T39" fmla="*/ 0 h 640"/>
                <a:gd name="T40" fmla="*/ 580 w 1054"/>
                <a:gd name="T41" fmla="*/ 2 h 640"/>
                <a:gd name="T42" fmla="*/ 682 w 1054"/>
                <a:gd name="T43" fmla="*/ 14 h 640"/>
                <a:gd name="T44" fmla="*/ 776 w 1054"/>
                <a:gd name="T45" fmla="*/ 36 h 640"/>
                <a:gd name="T46" fmla="*/ 860 w 1054"/>
                <a:gd name="T47" fmla="*/ 66 h 640"/>
                <a:gd name="T48" fmla="*/ 932 w 1054"/>
                <a:gd name="T49" fmla="*/ 106 h 640"/>
                <a:gd name="T50" fmla="*/ 990 w 1054"/>
                <a:gd name="T51" fmla="*/ 150 h 640"/>
                <a:gd name="T52" fmla="*/ 1030 w 1054"/>
                <a:gd name="T53" fmla="*/ 202 h 640"/>
                <a:gd name="T54" fmla="*/ 1044 w 1054"/>
                <a:gd name="T55" fmla="*/ 228 h 640"/>
                <a:gd name="T56" fmla="*/ 1052 w 1054"/>
                <a:gd name="T57" fmla="*/ 256 h 640"/>
                <a:gd name="T58" fmla="*/ 1054 w 1054"/>
                <a:gd name="T59" fmla="*/ 284 h 640"/>
                <a:gd name="T60" fmla="*/ 1054 w 1054"/>
                <a:gd name="T61" fmla="*/ 300 h 640"/>
                <a:gd name="T62" fmla="*/ 1048 w 1054"/>
                <a:gd name="T63" fmla="*/ 328 h 640"/>
                <a:gd name="T64" fmla="*/ 1038 w 1054"/>
                <a:gd name="T65" fmla="*/ 356 h 640"/>
                <a:gd name="T66" fmla="*/ 1012 w 1054"/>
                <a:gd name="T67" fmla="*/ 394 h 640"/>
                <a:gd name="T68" fmla="*/ 962 w 1054"/>
                <a:gd name="T69" fmla="*/ 442 h 640"/>
                <a:gd name="T70" fmla="*/ 898 w 1054"/>
                <a:gd name="T71" fmla="*/ 486 h 640"/>
                <a:gd name="T72" fmla="*/ 820 w 1054"/>
                <a:gd name="T73" fmla="*/ 520 h 640"/>
                <a:gd name="T74" fmla="*/ 730 w 1054"/>
                <a:gd name="T75" fmla="*/ 546 h 640"/>
                <a:gd name="T76" fmla="*/ 632 w 1054"/>
                <a:gd name="T77" fmla="*/ 564 h 640"/>
                <a:gd name="T78" fmla="*/ 528 w 1054"/>
                <a:gd name="T79" fmla="*/ 570 h 640"/>
                <a:gd name="T80" fmla="*/ 518 w 1054"/>
                <a:gd name="T81" fmla="*/ 570 h 640"/>
                <a:gd name="T82" fmla="*/ 500 w 1054"/>
                <a:gd name="T83" fmla="*/ 570 h 640"/>
                <a:gd name="T84" fmla="*/ 408 w 1054"/>
                <a:gd name="T85" fmla="*/ 640 h 640"/>
                <a:gd name="T86" fmla="*/ 414 w 1054"/>
                <a:gd name="T87" fmla="*/ 63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54" h="640">
                  <a:moveTo>
                    <a:pt x="414" y="630"/>
                  </a:moveTo>
                  <a:lnTo>
                    <a:pt x="448" y="568"/>
                  </a:lnTo>
                  <a:lnTo>
                    <a:pt x="380" y="558"/>
                  </a:lnTo>
                  <a:lnTo>
                    <a:pt x="380" y="558"/>
                  </a:lnTo>
                  <a:lnTo>
                    <a:pt x="338" y="550"/>
                  </a:lnTo>
                  <a:lnTo>
                    <a:pt x="300" y="540"/>
                  </a:lnTo>
                  <a:lnTo>
                    <a:pt x="262" y="530"/>
                  </a:lnTo>
                  <a:lnTo>
                    <a:pt x="228" y="518"/>
                  </a:lnTo>
                  <a:lnTo>
                    <a:pt x="194" y="504"/>
                  </a:lnTo>
                  <a:lnTo>
                    <a:pt x="162" y="488"/>
                  </a:lnTo>
                  <a:lnTo>
                    <a:pt x="134" y="472"/>
                  </a:lnTo>
                  <a:lnTo>
                    <a:pt x="108" y="454"/>
                  </a:lnTo>
                  <a:lnTo>
                    <a:pt x="84" y="436"/>
                  </a:lnTo>
                  <a:lnTo>
                    <a:pt x="62" y="416"/>
                  </a:lnTo>
                  <a:lnTo>
                    <a:pt x="44" y="396"/>
                  </a:lnTo>
                  <a:lnTo>
                    <a:pt x="28" y="374"/>
                  </a:lnTo>
                  <a:lnTo>
                    <a:pt x="16" y="352"/>
                  </a:lnTo>
                  <a:lnTo>
                    <a:pt x="8" y="330"/>
                  </a:lnTo>
                  <a:lnTo>
                    <a:pt x="2" y="308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2" y="270"/>
                  </a:lnTo>
                  <a:lnTo>
                    <a:pt x="4" y="256"/>
                  </a:lnTo>
                  <a:lnTo>
                    <a:pt x="6" y="242"/>
                  </a:lnTo>
                  <a:lnTo>
                    <a:pt x="12" y="228"/>
                  </a:lnTo>
                  <a:lnTo>
                    <a:pt x="18" y="214"/>
                  </a:lnTo>
                  <a:lnTo>
                    <a:pt x="24" y="202"/>
                  </a:lnTo>
                  <a:lnTo>
                    <a:pt x="42" y="176"/>
                  </a:lnTo>
                  <a:lnTo>
                    <a:pt x="66" y="150"/>
                  </a:lnTo>
                  <a:lnTo>
                    <a:pt x="92" y="128"/>
                  </a:lnTo>
                  <a:lnTo>
                    <a:pt x="122" y="106"/>
                  </a:lnTo>
                  <a:lnTo>
                    <a:pt x="156" y="84"/>
                  </a:lnTo>
                  <a:lnTo>
                    <a:pt x="194" y="66"/>
                  </a:lnTo>
                  <a:lnTo>
                    <a:pt x="236" y="50"/>
                  </a:lnTo>
                  <a:lnTo>
                    <a:pt x="278" y="36"/>
                  </a:lnTo>
                  <a:lnTo>
                    <a:pt x="324" y="24"/>
                  </a:lnTo>
                  <a:lnTo>
                    <a:pt x="372" y="14"/>
                  </a:lnTo>
                  <a:lnTo>
                    <a:pt x="422" y="6"/>
                  </a:lnTo>
                  <a:lnTo>
                    <a:pt x="474" y="2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80" y="2"/>
                  </a:lnTo>
                  <a:lnTo>
                    <a:pt x="632" y="6"/>
                  </a:lnTo>
                  <a:lnTo>
                    <a:pt x="682" y="14"/>
                  </a:lnTo>
                  <a:lnTo>
                    <a:pt x="730" y="24"/>
                  </a:lnTo>
                  <a:lnTo>
                    <a:pt x="776" y="36"/>
                  </a:lnTo>
                  <a:lnTo>
                    <a:pt x="820" y="50"/>
                  </a:lnTo>
                  <a:lnTo>
                    <a:pt x="860" y="66"/>
                  </a:lnTo>
                  <a:lnTo>
                    <a:pt x="898" y="84"/>
                  </a:lnTo>
                  <a:lnTo>
                    <a:pt x="932" y="106"/>
                  </a:lnTo>
                  <a:lnTo>
                    <a:pt x="962" y="128"/>
                  </a:lnTo>
                  <a:lnTo>
                    <a:pt x="990" y="150"/>
                  </a:lnTo>
                  <a:lnTo>
                    <a:pt x="1012" y="176"/>
                  </a:lnTo>
                  <a:lnTo>
                    <a:pt x="1030" y="202"/>
                  </a:lnTo>
                  <a:lnTo>
                    <a:pt x="1038" y="214"/>
                  </a:lnTo>
                  <a:lnTo>
                    <a:pt x="1044" y="228"/>
                  </a:lnTo>
                  <a:lnTo>
                    <a:pt x="1048" y="242"/>
                  </a:lnTo>
                  <a:lnTo>
                    <a:pt x="1052" y="256"/>
                  </a:lnTo>
                  <a:lnTo>
                    <a:pt x="1054" y="270"/>
                  </a:lnTo>
                  <a:lnTo>
                    <a:pt x="1054" y="284"/>
                  </a:lnTo>
                  <a:lnTo>
                    <a:pt x="1054" y="284"/>
                  </a:lnTo>
                  <a:lnTo>
                    <a:pt x="1054" y="300"/>
                  </a:lnTo>
                  <a:lnTo>
                    <a:pt x="1052" y="314"/>
                  </a:lnTo>
                  <a:lnTo>
                    <a:pt x="1048" y="328"/>
                  </a:lnTo>
                  <a:lnTo>
                    <a:pt x="1044" y="342"/>
                  </a:lnTo>
                  <a:lnTo>
                    <a:pt x="1038" y="356"/>
                  </a:lnTo>
                  <a:lnTo>
                    <a:pt x="1030" y="368"/>
                  </a:lnTo>
                  <a:lnTo>
                    <a:pt x="1012" y="394"/>
                  </a:lnTo>
                  <a:lnTo>
                    <a:pt x="990" y="420"/>
                  </a:lnTo>
                  <a:lnTo>
                    <a:pt x="962" y="442"/>
                  </a:lnTo>
                  <a:lnTo>
                    <a:pt x="932" y="464"/>
                  </a:lnTo>
                  <a:lnTo>
                    <a:pt x="898" y="486"/>
                  </a:lnTo>
                  <a:lnTo>
                    <a:pt x="860" y="504"/>
                  </a:lnTo>
                  <a:lnTo>
                    <a:pt x="820" y="520"/>
                  </a:lnTo>
                  <a:lnTo>
                    <a:pt x="776" y="534"/>
                  </a:lnTo>
                  <a:lnTo>
                    <a:pt x="730" y="546"/>
                  </a:lnTo>
                  <a:lnTo>
                    <a:pt x="682" y="556"/>
                  </a:lnTo>
                  <a:lnTo>
                    <a:pt x="632" y="564"/>
                  </a:lnTo>
                  <a:lnTo>
                    <a:pt x="580" y="568"/>
                  </a:lnTo>
                  <a:lnTo>
                    <a:pt x="528" y="570"/>
                  </a:lnTo>
                  <a:lnTo>
                    <a:pt x="528" y="570"/>
                  </a:lnTo>
                  <a:lnTo>
                    <a:pt x="518" y="570"/>
                  </a:lnTo>
                  <a:lnTo>
                    <a:pt x="518" y="570"/>
                  </a:lnTo>
                  <a:lnTo>
                    <a:pt x="500" y="570"/>
                  </a:lnTo>
                  <a:lnTo>
                    <a:pt x="500" y="570"/>
                  </a:lnTo>
                  <a:lnTo>
                    <a:pt x="408" y="640"/>
                  </a:lnTo>
                  <a:lnTo>
                    <a:pt x="408" y="640"/>
                  </a:lnTo>
                  <a:lnTo>
                    <a:pt x="414" y="630"/>
                  </a:lnTo>
                  <a:lnTo>
                    <a:pt x="414" y="6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cxnSp>
        <p:nvCxnSpPr>
          <p:cNvPr id="36" name="Gerade Verbindung 35"/>
          <p:cNvCxnSpPr/>
          <p:nvPr/>
        </p:nvCxnSpPr>
        <p:spPr bwMode="auto">
          <a:xfrm flipH="1">
            <a:off x="4719521" y="3212976"/>
            <a:ext cx="3308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Rad 49"/>
          <p:cNvSpPr/>
          <p:nvPr/>
        </p:nvSpPr>
        <p:spPr bwMode="auto">
          <a:xfrm>
            <a:off x="3568342" y="2439350"/>
            <a:ext cx="1872208" cy="1872208"/>
          </a:xfrm>
          <a:prstGeom prst="donut">
            <a:avLst>
              <a:gd name="adj" fmla="val 49918"/>
            </a:avLst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200"/>
          </a:p>
        </p:txBody>
      </p:sp>
      <p:sp>
        <p:nvSpPr>
          <p:cNvPr id="39" name="Rad 38"/>
          <p:cNvSpPr/>
          <p:nvPr/>
        </p:nvSpPr>
        <p:spPr bwMode="auto">
          <a:xfrm>
            <a:off x="3568342" y="2439350"/>
            <a:ext cx="1872208" cy="1872208"/>
          </a:xfrm>
          <a:prstGeom prst="donut">
            <a:avLst>
              <a:gd name="adj" fmla="val 7211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z="1200"/>
          </a:p>
        </p:txBody>
      </p:sp>
      <p:cxnSp>
        <p:nvCxnSpPr>
          <p:cNvPr id="40" name="Gerade Verbindung 39"/>
          <p:cNvCxnSpPr/>
          <p:nvPr/>
        </p:nvCxnSpPr>
        <p:spPr bwMode="auto">
          <a:xfrm>
            <a:off x="3945307" y="3077809"/>
            <a:ext cx="11319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feld 40"/>
          <p:cNvSpPr txBox="1"/>
          <p:nvPr/>
        </p:nvSpPr>
        <p:spPr>
          <a:xfrm>
            <a:off x="3851920" y="2665889"/>
            <a:ext cx="1347122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>
              <a:lnSpc>
                <a:spcPct val="90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100" i="1" dirty="0" smtClean="0">
                <a:solidFill>
                  <a:srgbClr val="356473"/>
                </a:solidFill>
                <a:latin typeface="Cambria" pitchFamily="18" charset="0"/>
              </a:rPr>
              <a:t>Global War</a:t>
            </a:r>
          </a:p>
          <a:p>
            <a:pPr marL="0" lvl="1" algn="ctr">
              <a:lnSpc>
                <a:spcPct val="90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100" i="1" dirty="0" smtClean="0">
                <a:solidFill>
                  <a:srgbClr val="356473"/>
                </a:solidFill>
                <a:latin typeface="Cambria" pitchFamily="18" charset="0"/>
              </a:rPr>
              <a:t>on </a:t>
            </a:r>
            <a:r>
              <a:rPr lang="de-DE" sz="1100" i="1" dirty="0" err="1" smtClean="0">
                <a:solidFill>
                  <a:srgbClr val="356473"/>
                </a:solidFill>
                <a:latin typeface="Cambria" pitchFamily="18" charset="0"/>
              </a:rPr>
              <a:t>Terrorism</a:t>
            </a:r>
            <a:endParaRPr lang="de-DE" sz="1100" i="1" dirty="0" smtClean="0">
              <a:solidFill>
                <a:srgbClr val="356473"/>
              </a:solidFill>
              <a:latin typeface="Cambria" pitchFamily="18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892360" y="3813357"/>
            <a:ext cx="12557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000" b="1" dirty="0" smtClean="0">
                <a:solidFill>
                  <a:srgbClr val="356473"/>
                </a:solidFill>
                <a:latin typeface="Cambria" pitchFamily="18" charset="0"/>
              </a:rPr>
              <a:t>Afghanistan,</a:t>
            </a:r>
          </a:p>
          <a:p>
            <a:pPr algn="ctr">
              <a:lnSpc>
                <a:spcPct val="85000"/>
              </a:lnSpc>
              <a:spcAft>
                <a:spcPts val="0"/>
              </a:spcAft>
              <a:buClr>
                <a:srgbClr val="356473"/>
              </a:buClr>
            </a:pPr>
            <a:r>
              <a:rPr lang="de-DE" sz="1000" b="1" dirty="0" smtClean="0">
                <a:solidFill>
                  <a:srgbClr val="356473"/>
                </a:solidFill>
                <a:latin typeface="Cambria" pitchFamily="18" charset="0"/>
              </a:rPr>
              <a:t>Irak</a:t>
            </a:r>
          </a:p>
        </p:txBody>
      </p:sp>
      <p:pic>
        <p:nvPicPr>
          <p:cNvPr id="1026" name="Picture 2" descr="http://d1.stern.de/bilder/stern_5/politik/2010/KW36/bin_laden_fitwidth_48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8" r="28699"/>
          <a:stretch/>
        </p:blipFill>
        <p:spPr bwMode="auto">
          <a:xfrm>
            <a:off x="3951422" y="3119023"/>
            <a:ext cx="555714" cy="67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iography.com/imported/images/Biography/Images/Profiles/H/Saddam-Hussein-9347918-1-40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48" t="4256" r="10355" b="23511"/>
          <a:stretch/>
        </p:blipFill>
        <p:spPr bwMode="auto">
          <a:xfrm>
            <a:off x="4539261" y="3119023"/>
            <a:ext cx="535183" cy="67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98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ine Ecke des Rechtecks abrunden 72"/>
          <p:cNvSpPr/>
          <p:nvPr/>
        </p:nvSpPr>
        <p:spPr bwMode="auto">
          <a:xfrm>
            <a:off x="1082178" y="1264072"/>
            <a:ext cx="3308864" cy="1948902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400" b="1" dirty="0">
                <a:solidFill>
                  <a:srgbClr val="356473"/>
                </a:solidFill>
                <a:latin typeface="Cambria" pitchFamily="18" charset="0"/>
              </a:rPr>
              <a:t>Grundregel: </a:t>
            </a: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Gesellschaftliche Sachverhalte werden im Sinne militärischer Logik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interpretiert.</a:t>
            </a:r>
          </a:p>
          <a:p>
            <a:pPr marL="0" lvl="1">
              <a:spcAft>
                <a:spcPts val="600"/>
              </a:spcAft>
              <a:buClr>
                <a:srgbClr val="356473"/>
              </a:buClr>
            </a:pPr>
            <a:endParaRPr lang="de-DE" sz="1400" dirty="0" smtClean="0">
              <a:solidFill>
                <a:srgbClr val="356473"/>
              </a:solidFill>
              <a:latin typeface="Cambria" pitchFamily="18" charset="0"/>
            </a:endParaRP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präventive Logik („</a:t>
            </a:r>
            <a:r>
              <a:rPr lang="de-DE" sz="1050" dirty="0" err="1">
                <a:solidFill>
                  <a:srgbClr val="356473"/>
                </a:solidFill>
                <a:latin typeface="Cambria" pitchFamily="18" charset="0"/>
              </a:rPr>
              <a:t>smoking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050" dirty="0" err="1">
                <a:solidFill>
                  <a:srgbClr val="356473"/>
                </a:solidFill>
                <a:latin typeface="Cambria" pitchFamily="18" charset="0"/>
              </a:rPr>
              <a:t>gun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050" dirty="0" err="1">
                <a:solidFill>
                  <a:srgbClr val="356473"/>
                </a:solidFill>
                <a:latin typeface="Cambria" pitchFamily="18" charset="0"/>
              </a:rPr>
              <a:t>from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 a WMD</a:t>
            </a: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”)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Bush-Doktrin</a:t>
            </a:r>
            <a:endParaRPr lang="de-DE" sz="1050" dirty="0">
              <a:solidFill>
                <a:srgbClr val="356473"/>
              </a:solidFill>
              <a:latin typeface="Cambria" pitchFamily="18" charset="0"/>
            </a:endParaRP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Terrorismus als Kriegsakt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Priorität militärischer Interessen und Operationen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Militärtribunale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endParaRPr lang="de-DE" sz="1200" dirty="0"/>
          </a:p>
        </p:txBody>
      </p:sp>
      <p:sp>
        <p:nvSpPr>
          <p:cNvPr id="76" name="Textfeld 44"/>
          <p:cNvSpPr txBox="1">
            <a:spLocks noChangeArrowheads="1"/>
          </p:cNvSpPr>
          <p:nvPr/>
        </p:nvSpPr>
        <p:spPr bwMode="auto">
          <a:xfrm>
            <a:off x="1082178" y="987074"/>
            <a:ext cx="3308864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de-DE"/>
            </a:defPPr>
            <a:lvl1pPr algn="ctr" eaLnBrk="1" hangingPunct="1">
              <a:defRPr sz="1200" i="1">
                <a:solidFill>
                  <a:schemeClr val="bg1"/>
                </a:solidFill>
                <a:latin typeface="Cambria" pitchFamily="18" charset="0"/>
              </a:defRPr>
            </a:lvl1pPr>
            <a:lvl2pPr marL="742950" indent="-285750">
              <a:defRPr sz="3200">
                <a:latin typeface="Times New Roman" pitchFamily="18" charset="0"/>
              </a:defRPr>
            </a:lvl2pPr>
            <a:lvl3pPr marL="1143000" indent="-228600">
              <a:defRPr sz="3200">
                <a:latin typeface="Times New Roman" pitchFamily="18" charset="0"/>
              </a:defRPr>
            </a:lvl3pPr>
            <a:lvl4pPr marL="1600200" indent="-228600">
              <a:defRPr sz="3200">
                <a:latin typeface="Times New Roman" pitchFamily="18" charset="0"/>
              </a:defRPr>
            </a:lvl4pPr>
            <a:lvl5pPr marL="2057400" indent="-228600">
              <a:defRPr sz="3200"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9pPr>
          </a:lstStyle>
          <a:p>
            <a:r>
              <a:rPr lang="de-DE" dirty="0"/>
              <a:t>Military Repertoire</a:t>
            </a:r>
          </a:p>
        </p:txBody>
      </p:sp>
      <p:sp>
        <p:nvSpPr>
          <p:cNvPr id="61" name="Textfeld 44"/>
          <p:cNvSpPr txBox="1">
            <a:spLocks noChangeArrowheads="1"/>
          </p:cNvSpPr>
          <p:nvPr/>
        </p:nvSpPr>
        <p:spPr bwMode="auto">
          <a:xfrm>
            <a:off x="4719521" y="987074"/>
            <a:ext cx="3308864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Non-Military Repertoire</a:t>
            </a:r>
            <a:endParaRPr lang="de-DE" sz="1200" i="1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 flipH="1">
            <a:off x="1082178" y="3212976"/>
            <a:ext cx="3308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Eine Ecke des Rechtecks abrunden 34"/>
          <p:cNvSpPr/>
          <p:nvPr/>
        </p:nvSpPr>
        <p:spPr bwMode="auto">
          <a:xfrm>
            <a:off x="4719521" y="1264072"/>
            <a:ext cx="3308864" cy="1948902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400" b="1" dirty="0">
                <a:solidFill>
                  <a:srgbClr val="356473"/>
                </a:solidFill>
                <a:latin typeface="Cambria" pitchFamily="18" charset="0"/>
              </a:rPr>
              <a:t>Grundregel: </a:t>
            </a: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Gesellschaftliche Sachverhalte werden im Sinne nicht-militärischer Logik 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interpretiert.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endParaRPr lang="de-DE" sz="1400" dirty="0" smtClean="0">
              <a:solidFill>
                <a:srgbClr val="356473"/>
              </a:solidFill>
              <a:latin typeface="Cambria" pitchFamily="18" charset="0"/>
            </a:endParaRP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reaktive Logik („kategorisches Nein</a:t>
            </a: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“)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Schröder-Doktrin</a:t>
            </a:r>
            <a:endParaRPr lang="de-DE" sz="1050" dirty="0">
              <a:solidFill>
                <a:srgbClr val="356473"/>
              </a:solidFill>
              <a:latin typeface="Cambria" pitchFamily="18" charset="0"/>
            </a:endParaRP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Terrorismus </a:t>
            </a: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als 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krimineller oder illegaler Akt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Priorität nicht-militärischer Interessen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konventionelle Strafverfolgung</a:t>
            </a:r>
            <a:endParaRPr lang="de-DE" sz="1200" dirty="0"/>
          </a:p>
        </p:txBody>
      </p:sp>
      <p:sp>
        <p:nvSpPr>
          <p:cNvPr id="44" name="Eine Ecke des Rechtecks abrunden 43"/>
          <p:cNvSpPr/>
          <p:nvPr/>
        </p:nvSpPr>
        <p:spPr bwMode="auto">
          <a:xfrm>
            <a:off x="1082178" y="3921211"/>
            <a:ext cx="3308864" cy="1948902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400" b="1" dirty="0">
                <a:solidFill>
                  <a:srgbClr val="356473"/>
                </a:solidFill>
                <a:latin typeface="Cambria" pitchFamily="18" charset="0"/>
              </a:rPr>
              <a:t>Grundregel: </a:t>
            </a: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Etwas ist gegenwärtig bewiesen und bekannt, und demnach ist notwendigerweise mit bestimmten Folgen zu rechnen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.</a:t>
            </a:r>
          </a:p>
          <a:p>
            <a:pPr marL="0" lvl="1">
              <a:spcAft>
                <a:spcPts val="600"/>
              </a:spcAft>
              <a:buClr>
                <a:srgbClr val="356473"/>
              </a:buClr>
            </a:pPr>
            <a:endParaRPr lang="de-DE" sz="1400" dirty="0">
              <a:solidFill>
                <a:srgbClr val="356473"/>
              </a:solidFill>
              <a:latin typeface="Cambria" pitchFamily="18" charset="0"/>
            </a:endParaRP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Priorität 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des „Gegebenen“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Wissenschaftliche 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oder </a:t>
            </a: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objektivierte 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Fakten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Geheimdienstinformationen</a:t>
            </a:r>
            <a:endParaRPr lang="de-DE" sz="1050" dirty="0">
              <a:solidFill>
                <a:srgbClr val="356473"/>
              </a:solidFill>
              <a:latin typeface="Cambria" pitchFamily="18" charset="0"/>
            </a:endParaRP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endParaRPr lang="de-DE" sz="1400" dirty="0">
              <a:solidFill>
                <a:srgbClr val="356473"/>
              </a:solidFill>
              <a:latin typeface="Cambria" pitchFamily="18" charset="0"/>
            </a:endParaRPr>
          </a:p>
        </p:txBody>
      </p:sp>
      <p:sp>
        <p:nvSpPr>
          <p:cNvPr id="45" name="Textfeld 44"/>
          <p:cNvSpPr txBox="1">
            <a:spLocks noChangeArrowheads="1"/>
          </p:cNvSpPr>
          <p:nvPr/>
        </p:nvSpPr>
        <p:spPr bwMode="auto">
          <a:xfrm>
            <a:off x="1082178" y="3644213"/>
            <a:ext cx="3308864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defPPr>
              <a:defRPr lang="de-DE"/>
            </a:defPPr>
            <a:lvl1pPr algn="ctr" eaLnBrk="1" hangingPunct="1">
              <a:defRPr sz="1200" i="1">
                <a:solidFill>
                  <a:schemeClr val="bg1"/>
                </a:solidFill>
                <a:latin typeface="Cambria" pitchFamily="18" charset="0"/>
              </a:defRPr>
            </a:lvl1pPr>
            <a:lvl2pPr marL="742950" indent="-285750">
              <a:defRPr sz="3200">
                <a:latin typeface="Times New Roman" pitchFamily="18" charset="0"/>
              </a:defRPr>
            </a:lvl2pPr>
            <a:lvl3pPr marL="1143000" indent="-228600">
              <a:defRPr sz="3200">
                <a:latin typeface="Times New Roman" pitchFamily="18" charset="0"/>
              </a:defRPr>
            </a:lvl3pPr>
            <a:lvl4pPr marL="1600200" indent="-228600">
              <a:defRPr sz="3200">
                <a:latin typeface="Times New Roman" pitchFamily="18" charset="0"/>
              </a:defRPr>
            </a:lvl4pPr>
            <a:lvl5pPr marL="2057400" indent="-228600">
              <a:defRPr sz="3200"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latin typeface="Times New Roman" pitchFamily="18" charset="0"/>
              </a:defRPr>
            </a:lvl9pPr>
          </a:lstStyle>
          <a:p>
            <a:r>
              <a:rPr lang="de-DE" dirty="0" smtClean="0"/>
              <a:t>Repertoire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Facticity</a:t>
            </a:r>
            <a:endParaRPr lang="de-DE" dirty="0"/>
          </a:p>
        </p:txBody>
      </p:sp>
      <p:sp>
        <p:nvSpPr>
          <p:cNvPr id="46" name="Textfeld 44"/>
          <p:cNvSpPr txBox="1">
            <a:spLocks noChangeArrowheads="1"/>
          </p:cNvSpPr>
          <p:nvPr/>
        </p:nvSpPr>
        <p:spPr bwMode="auto">
          <a:xfrm>
            <a:off x="4719521" y="3644213"/>
            <a:ext cx="3308864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200" i="1" dirty="0" err="1" smtClean="0">
                <a:solidFill>
                  <a:schemeClr val="bg1"/>
                </a:solidFill>
                <a:latin typeface="Cambria" pitchFamily="18" charset="0"/>
              </a:rPr>
              <a:t>Contingent</a:t>
            </a:r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 Repertoire</a:t>
            </a:r>
            <a:endParaRPr lang="de-DE" sz="1200" i="1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47" name="Gerade Verbindung 46"/>
          <p:cNvCxnSpPr/>
          <p:nvPr/>
        </p:nvCxnSpPr>
        <p:spPr bwMode="auto">
          <a:xfrm flipH="1">
            <a:off x="1082178" y="5870115"/>
            <a:ext cx="3308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Eine Ecke des Rechtecks abrunden 47"/>
          <p:cNvSpPr/>
          <p:nvPr/>
        </p:nvSpPr>
        <p:spPr bwMode="auto">
          <a:xfrm>
            <a:off x="4719521" y="3921211"/>
            <a:ext cx="3308864" cy="1948902"/>
          </a:xfrm>
          <a:prstGeom prst="round1Rect">
            <a:avLst>
              <a:gd name="adj" fmla="val 0"/>
            </a:avLst>
          </a:prstGeom>
          <a:solidFill>
            <a:srgbClr val="BDE1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1600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>
              <a:spcAft>
                <a:spcPts val="600"/>
              </a:spcAft>
              <a:buClr>
                <a:srgbClr val="356473"/>
              </a:buClr>
            </a:pPr>
            <a:r>
              <a:rPr lang="de-DE" sz="1400" b="1" dirty="0">
                <a:solidFill>
                  <a:srgbClr val="356473"/>
                </a:solidFill>
                <a:latin typeface="Cambria" pitchFamily="18" charset="0"/>
              </a:rPr>
              <a:t>Grundregel: </a:t>
            </a:r>
            <a:r>
              <a:rPr lang="de-DE" sz="1400" dirty="0">
                <a:solidFill>
                  <a:srgbClr val="356473"/>
                </a:solidFill>
                <a:latin typeface="Cambria" pitchFamily="18" charset="0"/>
              </a:rPr>
              <a:t>Ein möglicher, aber unbewiesener Umstand X kann zu schwerwiegenden Folgen in der Zukunft führen</a:t>
            </a:r>
            <a:r>
              <a:rPr lang="de-DE" sz="1400" dirty="0" smtClean="0">
                <a:solidFill>
                  <a:srgbClr val="356473"/>
                </a:solidFill>
                <a:latin typeface="Cambria" pitchFamily="18" charset="0"/>
              </a:rPr>
              <a:t>.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endParaRPr lang="de-DE" sz="1400" dirty="0">
              <a:solidFill>
                <a:srgbClr val="356473"/>
              </a:solidFill>
              <a:latin typeface="Cambria" pitchFamily="18" charset="0"/>
            </a:endParaRP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Priorität der „</a:t>
            </a:r>
            <a:r>
              <a:rPr lang="de-DE" sz="1050" dirty="0" err="1" smtClean="0">
                <a:solidFill>
                  <a:srgbClr val="356473"/>
                </a:solidFill>
                <a:latin typeface="Cambria" pitchFamily="18" charset="0"/>
              </a:rPr>
              <a:t>riskification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“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„</a:t>
            </a:r>
            <a:r>
              <a:rPr lang="de-DE" sz="1050" dirty="0" err="1">
                <a:solidFill>
                  <a:srgbClr val="356473"/>
                </a:solidFill>
                <a:latin typeface="Cambria" pitchFamily="18" charset="0"/>
              </a:rPr>
              <a:t>known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050" dirty="0" err="1">
                <a:solidFill>
                  <a:srgbClr val="356473"/>
                </a:solidFill>
                <a:latin typeface="Cambria" pitchFamily="18" charset="0"/>
              </a:rPr>
              <a:t>unknowns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“</a:t>
            </a:r>
          </a:p>
          <a:p>
            <a:pPr marL="85725" lvl="1" indent="-85725">
              <a:spcAft>
                <a:spcPts val="0"/>
              </a:spcAft>
              <a:buClr>
                <a:srgbClr val="356473"/>
              </a:buClr>
              <a:buFont typeface="Arial" pitchFamily="34" charset="0"/>
              <a:buChar char="•"/>
            </a:pP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Wahrscheinlichkeit; „</a:t>
            </a:r>
            <a:r>
              <a:rPr lang="de-DE" sz="1050" dirty="0" err="1" smtClean="0">
                <a:solidFill>
                  <a:srgbClr val="356473"/>
                </a:solidFill>
                <a:latin typeface="Cambria" pitchFamily="18" charset="0"/>
              </a:rPr>
              <a:t>speculative</a:t>
            </a:r>
            <a:r>
              <a:rPr lang="de-DE" sz="1050" dirty="0" smtClean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050" dirty="0" err="1">
                <a:solidFill>
                  <a:srgbClr val="356473"/>
                </a:solidFill>
                <a:latin typeface="Cambria" pitchFamily="18" charset="0"/>
              </a:rPr>
              <a:t>knowledge</a:t>
            </a:r>
            <a:r>
              <a:rPr lang="de-DE" sz="1050" dirty="0">
                <a:solidFill>
                  <a:srgbClr val="356473"/>
                </a:solidFill>
                <a:latin typeface="Cambria" pitchFamily="18" charset="0"/>
              </a:rPr>
              <a:t>“</a:t>
            </a:r>
          </a:p>
          <a:p>
            <a:pPr marL="180975" lvl="1" indent="-180975">
              <a:spcAft>
                <a:spcPts val="600"/>
              </a:spcAft>
              <a:buClr>
                <a:srgbClr val="356473"/>
              </a:buClr>
              <a:buFont typeface="Arial" pitchFamily="34" charset="0"/>
              <a:buChar char="•"/>
            </a:pPr>
            <a:endParaRPr lang="de-DE" sz="1400" dirty="0">
              <a:solidFill>
                <a:srgbClr val="356473"/>
              </a:solidFill>
              <a:latin typeface="Cambria" pitchFamily="18" charset="0"/>
            </a:endParaRPr>
          </a:p>
        </p:txBody>
      </p:sp>
      <p:cxnSp>
        <p:nvCxnSpPr>
          <p:cNvPr id="49" name="Gerade Verbindung 48"/>
          <p:cNvCxnSpPr/>
          <p:nvPr/>
        </p:nvCxnSpPr>
        <p:spPr bwMode="auto">
          <a:xfrm flipH="1">
            <a:off x="4719521" y="5870115"/>
            <a:ext cx="327542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5" name="Gruppieren 24"/>
          <p:cNvGrpSpPr/>
          <p:nvPr/>
        </p:nvGrpSpPr>
        <p:grpSpPr>
          <a:xfrm>
            <a:off x="3861636" y="880752"/>
            <a:ext cx="419907" cy="336631"/>
            <a:chOff x="3851920" y="620688"/>
            <a:chExt cx="936104" cy="750457"/>
          </a:xfrm>
        </p:grpSpPr>
        <p:sp>
          <p:nvSpPr>
            <p:cNvPr id="16" name="AutoShape 5"/>
            <p:cNvSpPr>
              <a:spLocks noChangeAspect="1" noChangeArrowheads="1" noTextEdit="1"/>
            </p:cNvSpPr>
            <p:nvPr/>
          </p:nvSpPr>
          <p:spPr bwMode="auto">
            <a:xfrm>
              <a:off x="3851920" y="620688"/>
              <a:ext cx="936104" cy="75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3867653" y="636421"/>
              <a:ext cx="904638" cy="682806"/>
            </a:xfrm>
            <a:custGeom>
              <a:avLst/>
              <a:gdLst>
                <a:gd name="T0" fmla="*/ 576 w 1150"/>
                <a:gd name="T1" fmla="*/ 0 h 868"/>
                <a:gd name="T2" fmla="*/ 460 w 1150"/>
                <a:gd name="T3" fmla="*/ 8 h 868"/>
                <a:gd name="T4" fmla="*/ 352 w 1150"/>
                <a:gd name="T5" fmla="*/ 26 h 868"/>
                <a:gd name="T6" fmla="*/ 254 w 1150"/>
                <a:gd name="T7" fmla="*/ 58 h 868"/>
                <a:gd name="T8" fmla="*/ 168 w 1150"/>
                <a:gd name="T9" fmla="*/ 98 h 868"/>
                <a:gd name="T10" fmla="*/ 98 w 1150"/>
                <a:gd name="T11" fmla="*/ 146 h 868"/>
                <a:gd name="T12" fmla="*/ 46 w 1150"/>
                <a:gd name="T13" fmla="*/ 204 h 868"/>
                <a:gd name="T14" fmla="*/ 26 w 1150"/>
                <a:gd name="T15" fmla="*/ 234 h 868"/>
                <a:gd name="T16" fmla="*/ 12 w 1150"/>
                <a:gd name="T17" fmla="*/ 266 h 868"/>
                <a:gd name="T18" fmla="*/ 4 w 1150"/>
                <a:gd name="T19" fmla="*/ 298 h 868"/>
                <a:gd name="T20" fmla="*/ 0 w 1150"/>
                <a:gd name="T21" fmla="*/ 332 h 868"/>
                <a:gd name="T22" fmla="*/ 2 w 1150"/>
                <a:gd name="T23" fmla="*/ 362 h 868"/>
                <a:gd name="T24" fmla="*/ 18 w 1150"/>
                <a:gd name="T25" fmla="*/ 416 h 868"/>
                <a:gd name="T26" fmla="*/ 48 w 1150"/>
                <a:gd name="T27" fmla="*/ 466 h 868"/>
                <a:gd name="T28" fmla="*/ 92 w 1150"/>
                <a:gd name="T29" fmla="*/ 514 h 868"/>
                <a:gd name="T30" fmla="*/ 148 w 1150"/>
                <a:gd name="T31" fmla="*/ 556 h 868"/>
                <a:gd name="T32" fmla="*/ 216 w 1150"/>
                <a:gd name="T33" fmla="*/ 592 h 868"/>
                <a:gd name="T34" fmla="*/ 290 w 1150"/>
                <a:gd name="T35" fmla="*/ 622 h 868"/>
                <a:gd name="T36" fmla="*/ 374 w 1150"/>
                <a:gd name="T37" fmla="*/ 644 h 868"/>
                <a:gd name="T38" fmla="*/ 296 w 1150"/>
                <a:gd name="T39" fmla="*/ 868 h 868"/>
                <a:gd name="T40" fmla="*/ 564 w 1150"/>
                <a:gd name="T41" fmla="*/ 666 h 868"/>
                <a:gd name="T42" fmla="*/ 576 w 1150"/>
                <a:gd name="T43" fmla="*/ 666 h 868"/>
                <a:gd name="T44" fmla="*/ 692 w 1150"/>
                <a:gd name="T45" fmla="*/ 658 h 868"/>
                <a:gd name="T46" fmla="*/ 800 w 1150"/>
                <a:gd name="T47" fmla="*/ 640 h 868"/>
                <a:gd name="T48" fmla="*/ 898 w 1150"/>
                <a:gd name="T49" fmla="*/ 608 h 868"/>
                <a:gd name="T50" fmla="*/ 982 w 1150"/>
                <a:gd name="T51" fmla="*/ 568 h 868"/>
                <a:gd name="T52" fmla="*/ 1052 w 1150"/>
                <a:gd name="T53" fmla="*/ 518 h 868"/>
                <a:gd name="T54" fmla="*/ 1106 w 1150"/>
                <a:gd name="T55" fmla="*/ 462 h 868"/>
                <a:gd name="T56" fmla="*/ 1124 w 1150"/>
                <a:gd name="T57" fmla="*/ 432 h 868"/>
                <a:gd name="T58" fmla="*/ 1138 w 1150"/>
                <a:gd name="T59" fmla="*/ 400 h 868"/>
                <a:gd name="T60" fmla="*/ 1148 w 1150"/>
                <a:gd name="T61" fmla="*/ 366 h 868"/>
                <a:gd name="T62" fmla="*/ 1150 w 1150"/>
                <a:gd name="T63" fmla="*/ 332 h 868"/>
                <a:gd name="T64" fmla="*/ 1150 w 1150"/>
                <a:gd name="T65" fmla="*/ 316 h 868"/>
                <a:gd name="T66" fmla="*/ 1144 w 1150"/>
                <a:gd name="T67" fmla="*/ 282 h 868"/>
                <a:gd name="T68" fmla="*/ 1132 w 1150"/>
                <a:gd name="T69" fmla="*/ 250 h 868"/>
                <a:gd name="T70" fmla="*/ 1116 w 1150"/>
                <a:gd name="T71" fmla="*/ 218 h 868"/>
                <a:gd name="T72" fmla="*/ 1082 w 1150"/>
                <a:gd name="T73" fmla="*/ 174 h 868"/>
                <a:gd name="T74" fmla="*/ 1020 w 1150"/>
                <a:gd name="T75" fmla="*/ 122 h 868"/>
                <a:gd name="T76" fmla="*/ 942 w 1150"/>
                <a:gd name="T77" fmla="*/ 76 h 868"/>
                <a:gd name="T78" fmla="*/ 850 w 1150"/>
                <a:gd name="T79" fmla="*/ 40 h 868"/>
                <a:gd name="T80" fmla="*/ 746 w 1150"/>
                <a:gd name="T81" fmla="*/ 16 h 868"/>
                <a:gd name="T82" fmla="*/ 634 w 1150"/>
                <a:gd name="T83" fmla="*/ 2 h 868"/>
                <a:gd name="T84" fmla="*/ 576 w 1150"/>
                <a:gd name="T8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0" h="868">
                  <a:moveTo>
                    <a:pt x="576" y="0"/>
                  </a:moveTo>
                  <a:lnTo>
                    <a:pt x="576" y="0"/>
                  </a:lnTo>
                  <a:lnTo>
                    <a:pt x="516" y="2"/>
                  </a:lnTo>
                  <a:lnTo>
                    <a:pt x="460" y="8"/>
                  </a:lnTo>
                  <a:lnTo>
                    <a:pt x="404" y="16"/>
                  </a:lnTo>
                  <a:lnTo>
                    <a:pt x="352" y="26"/>
                  </a:lnTo>
                  <a:lnTo>
                    <a:pt x="302" y="40"/>
                  </a:lnTo>
                  <a:lnTo>
                    <a:pt x="254" y="58"/>
                  </a:lnTo>
                  <a:lnTo>
                    <a:pt x="210" y="76"/>
                  </a:lnTo>
                  <a:lnTo>
                    <a:pt x="168" y="98"/>
                  </a:lnTo>
                  <a:lnTo>
                    <a:pt x="132" y="122"/>
                  </a:lnTo>
                  <a:lnTo>
                    <a:pt x="98" y="146"/>
                  </a:lnTo>
                  <a:lnTo>
                    <a:pt x="70" y="174"/>
                  </a:lnTo>
                  <a:lnTo>
                    <a:pt x="46" y="204"/>
                  </a:lnTo>
                  <a:lnTo>
                    <a:pt x="36" y="218"/>
                  </a:lnTo>
                  <a:lnTo>
                    <a:pt x="26" y="234"/>
                  </a:lnTo>
                  <a:lnTo>
                    <a:pt x="18" y="250"/>
                  </a:lnTo>
                  <a:lnTo>
                    <a:pt x="12" y="266"/>
                  </a:lnTo>
                  <a:lnTo>
                    <a:pt x="6" y="282"/>
                  </a:lnTo>
                  <a:lnTo>
                    <a:pt x="4" y="298"/>
                  </a:lnTo>
                  <a:lnTo>
                    <a:pt x="0" y="316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2" y="362"/>
                  </a:lnTo>
                  <a:lnTo>
                    <a:pt x="8" y="388"/>
                  </a:lnTo>
                  <a:lnTo>
                    <a:pt x="18" y="416"/>
                  </a:lnTo>
                  <a:lnTo>
                    <a:pt x="32" y="442"/>
                  </a:lnTo>
                  <a:lnTo>
                    <a:pt x="48" y="466"/>
                  </a:lnTo>
                  <a:lnTo>
                    <a:pt x="70" y="490"/>
                  </a:lnTo>
                  <a:lnTo>
                    <a:pt x="92" y="514"/>
                  </a:lnTo>
                  <a:lnTo>
                    <a:pt x="120" y="536"/>
                  </a:lnTo>
                  <a:lnTo>
                    <a:pt x="148" y="556"/>
                  </a:lnTo>
                  <a:lnTo>
                    <a:pt x="180" y="574"/>
                  </a:lnTo>
                  <a:lnTo>
                    <a:pt x="216" y="592"/>
                  </a:lnTo>
                  <a:lnTo>
                    <a:pt x="252" y="608"/>
                  </a:lnTo>
                  <a:lnTo>
                    <a:pt x="290" y="622"/>
                  </a:lnTo>
                  <a:lnTo>
                    <a:pt x="332" y="634"/>
                  </a:lnTo>
                  <a:lnTo>
                    <a:pt x="374" y="644"/>
                  </a:lnTo>
                  <a:lnTo>
                    <a:pt x="420" y="654"/>
                  </a:lnTo>
                  <a:lnTo>
                    <a:pt x="296" y="868"/>
                  </a:lnTo>
                  <a:lnTo>
                    <a:pt x="564" y="666"/>
                  </a:lnTo>
                  <a:lnTo>
                    <a:pt x="564" y="666"/>
                  </a:lnTo>
                  <a:lnTo>
                    <a:pt x="576" y="666"/>
                  </a:lnTo>
                  <a:lnTo>
                    <a:pt x="576" y="666"/>
                  </a:lnTo>
                  <a:lnTo>
                    <a:pt x="634" y="664"/>
                  </a:lnTo>
                  <a:lnTo>
                    <a:pt x="692" y="658"/>
                  </a:lnTo>
                  <a:lnTo>
                    <a:pt x="746" y="650"/>
                  </a:lnTo>
                  <a:lnTo>
                    <a:pt x="800" y="640"/>
                  </a:lnTo>
                  <a:lnTo>
                    <a:pt x="850" y="626"/>
                  </a:lnTo>
                  <a:lnTo>
                    <a:pt x="898" y="608"/>
                  </a:lnTo>
                  <a:lnTo>
                    <a:pt x="942" y="590"/>
                  </a:lnTo>
                  <a:lnTo>
                    <a:pt x="982" y="568"/>
                  </a:lnTo>
                  <a:lnTo>
                    <a:pt x="1020" y="544"/>
                  </a:lnTo>
                  <a:lnTo>
                    <a:pt x="1052" y="518"/>
                  </a:lnTo>
                  <a:lnTo>
                    <a:pt x="1082" y="492"/>
                  </a:lnTo>
                  <a:lnTo>
                    <a:pt x="1106" y="462"/>
                  </a:lnTo>
                  <a:lnTo>
                    <a:pt x="1116" y="448"/>
                  </a:lnTo>
                  <a:lnTo>
                    <a:pt x="1124" y="432"/>
                  </a:lnTo>
                  <a:lnTo>
                    <a:pt x="1132" y="416"/>
                  </a:lnTo>
                  <a:lnTo>
                    <a:pt x="1138" y="400"/>
                  </a:lnTo>
                  <a:lnTo>
                    <a:pt x="1144" y="384"/>
                  </a:lnTo>
                  <a:lnTo>
                    <a:pt x="1148" y="366"/>
                  </a:lnTo>
                  <a:lnTo>
                    <a:pt x="1150" y="350"/>
                  </a:lnTo>
                  <a:lnTo>
                    <a:pt x="1150" y="332"/>
                  </a:lnTo>
                  <a:lnTo>
                    <a:pt x="1150" y="332"/>
                  </a:lnTo>
                  <a:lnTo>
                    <a:pt x="1150" y="316"/>
                  </a:lnTo>
                  <a:lnTo>
                    <a:pt x="1148" y="298"/>
                  </a:lnTo>
                  <a:lnTo>
                    <a:pt x="1144" y="282"/>
                  </a:lnTo>
                  <a:lnTo>
                    <a:pt x="1138" y="266"/>
                  </a:lnTo>
                  <a:lnTo>
                    <a:pt x="1132" y="250"/>
                  </a:lnTo>
                  <a:lnTo>
                    <a:pt x="1124" y="234"/>
                  </a:lnTo>
                  <a:lnTo>
                    <a:pt x="1116" y="218"/>
                  </a:lnTo>
                  <a:lnTo>
                    <a:pt x="1106" y="204"/>
                  </a:lnTo>
                  <a:lnTo>
                    <a:pt x="1082" y="174"/>
                  </a:lnTo>
                  <a:lnTo>
                    <a:pt x="1052" y="146"/>
                  </a:lnTo>
                  <a:lnTo>
                    <a:pt x="1020" y="122"/>
                  </a:lnTo>
                  <a:lnTo>
                    <a:pt x="982" y="98"/>
                  </a:lnTo>
                  <a:lnTo>
                    <a:pt x="942" y="76"/>
                  </a:lnTo>
                  <a:lnTo>
                    <a:pt x="898" y="58"/>
                  </a:lnTo>
                  <a:lnTo>
                    <a:pt x="850" y="40"/>
                  </a:lnTo>
                  <a:lnTo>
                    <a:pt x="800" y="26"/>
                  </a:lnTo>
                  <a:lnTo>
                    <a:pt x="746" y="16"/>
                  </a:lnTo>
                  <a:lnTo>
                    <a:pt x="692" y="8"/>
                  </a:lnTo>
                  <a:lnTo>
                    <a:pt x="634" y="2"/>
                  </a:lnTo>
                  <a:lnTo>
                    <a:pt x="576" y="0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3855067" y="623835"/>
              <a:ext cx="929811" cy="744164"/>
            </a:xfrm>
            <a:custGeom>
              <a:avLst/>
              <a:gdLst>
                <a:gd name="T0" fmla="*/ 176 w 1182"/>
                <a:gd name="T1" fmla="*/ 100 h 946"/>
                <a:gd name="T2" fmla="*/ 100 w 1182"/>
                <a:gd name="T3" fmla="*/ 154 h 946"/>
                <a:gd name="T4" fmla="*/ 58 w 1182"/>
                <a:gd name="T5" fmla="*/ 198 h 946"/>
                <a:gd name="T6" fmla="*/ 36 w 1182"/>
                <a:gd name="T7" fmla="*/ 230 h 946"/>
                <a:gd name="T8" fmla="*/ 18 w 1182"/>
                <a:gd name="T9" fmla="*/ 262 h 946"/>
                <a:gd name="T10" fmla="*/ 6 w 1182"/>
                <a:gd name="T11" fmla="*/ 296 h 946"/>
                <a:gd name="T12" fmla="*/ 0 w 1182"/>
                <a:gd name="T13" fmla="*/ 332 h 946"/>
                <a:gd name="T14" fmla="*/ 0 w 1182"/>
                <a:gd name="T15" fmla="*/ 348 h 946"/>
                <a:gd name="T16" fmla="*/ 8 w 1182"/>
                <a:gd name="T17" fmla="*/ 408 h 946"/>
                <a:gd name="T18" fmla="*/ 32 w 1182"/>
                <a:gd name="T19" fmla="*/ 464 h 946"/>
                <a:gd name="T20" fmla="*/ 72 w 1182"/>
                <a:gd name="T21" fmla="*/ 516 h 946"/>
                <a:gd name="T22" fmla="*/ 126 w 1182"/>
                <a:gd name="T23" fmla="*/ 564 h 946"/>
                <a:gd name="T24" fmla="*/ 154 w 1182"/>
                <a:gd name="T25" fmla="*/ 584 h 946"/>
                <a:gd name="T26" fmla="*/ 218 w 1182"/>
                <a:gd name="T27" fmla="*/ 620 h 946"/>
                <a:gd name="T28" fmla="*/ 290 w 1182"/>
                <a:gd name="T29" fmla="*/ 650 h 946"/>
                <a:gd name="T30" fmla="*/ 368 w 1182"/>
                <a:gd name="T31" fmla="*/ 672 h 946"/>
                <a:gd name="T32" fmla="*/ 410 w 1182"/>
                <a:gd name="T33" fmla="*/ 680 h 946"/>
                <a:gd name="T34" fmla="*/ 258 w 1182"/>
                <a:gd name="T35" fmla="*/ 946 h 946"/>
                <a:gd name="T36" fmla="*/ 586 w 1182"/>
                <a:gd name="T37" fmla="*/ 698 h 946"/>
                <a:gd name="T38" fmla="*/ 592 w 1182"/>
                <a:gd name="T39" fmla="*/ 698 h 946"/>
                <a:gd name="T40" fmla="*/ 706 w 1182"/>
                <a:gd name="T41" fmla="*/ 692 h 946"/>
                <a:gd name="T42" fmla="*/ 816 w 1182"/>
                <a:gd name="T43" fmla="*/ 672 h 946"/>
                <a:gd name="T44" fmla="*/ 916 w 1182"/>
                <a:gd name="T45" fmla="*/ 640 h 946"/>
                <a:gd name="T46" fmla="*/ 1006 w 1182"/>
                <a:gd name="T47" fmla="*/ 598 h 946"/>
                <a:gd name="T48" fmla="*/ 1046 w 1182"/>
                <a:gd name="T49" fmla="*/ 572 h 946"/>
                <a:gd name="T50" fmla="*/ 1112 w 1182"/>
                <a:gd name="T51" fmla="*/ 516 h 946"/>
                <a:gd name="T52" fmla="*/ 1138 w 1182"/>
                <a:gd name="T53" fmla="*/ 484 h 946"/>
                <a:gd name="T54" fmla="*/ 1156 w 1182"/>
                <a:gd name="T55" fmla="*/ 452 h 946"/>
                <a:gd name="T56" fmla="*/ 1172 w 1182"/>
                <a:gd name="T57" fmla="*/ 418 h 946"/>
                <a:gd name="T58" fmla="*/ 1180 w 1182"/>
                <a:gd name="T59" fmla="*/ 384 h 946"/>
                <a:gd name="T60" fmla="*/ 1182 w 1182"/>
                <a:gd name="T61" fmla="*/ 348 h 946"/>
                <a:gd name="T62" fmla="*/ 1182 w 1182"/>
                <a:gd name="T63" fmla="*/ 332 h 946"/>
                <a:gd name="T64" fmla="*/ 1176 w 1182"/>
                <a:gd name="T65" fmla="*/ 296 h 946"/>
                <a:gd name="T66" fmla="*/ 1164 w 1182"/>
                <a:gd name="T67" fmla="*/ 262 h 946"/>
                <a:gd name="T68" fmla="*/ 1148 w 1182"/>
                <a:gd name="T69" fmla="*/ 230 h 946"/>
                <a:gd name="T70" fmla="*/ 1126 w 1182"/>
                <a:gd name="T71" fmla="*/ 198 h 946"/>
                <a:gd name="T72" fmla="*/ 1082 w 1182"/>
                <a:gd name="T73" fmla="*/ 154 h 946"/>
                <a:gd name="T74" fmla="*/ 1006 w 1182"/>
                <a:gd name="T75" fmla="*/ 100 h 946"/>
                <a:gd name="T76" fmla="*/ 962 w 1182"/>
                <a:gd name="T77" fmla="*/ 78 h 946"/>
                <a:gd name="T78" fmla="*/ 868 w 1182"/>
                <a:gd name="T79" fmla="*/ 40 h 946"/>
                <a:gd name="T80" fmla="*/ 762 w 1182"/>
                <a:gd name="T81" fmla="*/ 14 h 946"/>
                <a:gd name="T82" fmla="*/ 650 w 1182"/>
                <a:gd name="T83" fmla="*/ 2 h 946"/>
                <a:gd name="T84" fmla="*/ 592 w 1182"/>
                <a:gd name="T85" fmla="*/ 0 h 946"/>
                <a:gd name="T86" fmla="*/ 476 w 1182"/>
                <a:gd name="T87" fmla="*/ 6 h 946"/>
                <a:gd name="T88" fmla="*/ 366 w 1182"/>
                <a:gd name="T89" fmla="*/ 26 h 946"/>
                <a:gd name="T90" fmla="*/ 266 w 1182"/>
                <a:gd name="T91" fmla="*/ 58 h 946"/>
                <a:gd name="T92" fmla="*/ 176 w 1182"/>
                <a:gd name="T93" fmla="*/ 10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2" h="946">
                  <a:moveTo>
                    <a:pt x="176" y="100"/>
                  </a:moveTo>
                  <a:lnTo>
                    <a:pt x="176" y="100"/>
                  </a:lnTo>
                  <a:lnTo>
                    <a:pt x="136" y="126"/>
                  </a:lnTo>
                  <a:lnTo>
                    <a:pt x="100" y="154"/>
                  </a:lnTo>
                  <a:lnTo>
                    <a:pt x="70" y="182"/>
                  </a:lnTo>
                  <a:lnTo>
                    <a:pt x="58" y="198"/>
                  </a:lnTo>
                  <a:lnTo>
                    <a:pt x="46" y="214"/>
                  </a:lnTo>
                  <a:lnTo>
                    <a:pt x="36" y="230"/>
                  </a:lnTo>
                  <a:lnTo>
                    <a:pt x="26" y="246"/>
                  </a:lnTo>
                  <a:lnTo>
                    <a:pt x="18" y="262"/>
                  </a:lnTo>
                  <a:lnTo>
                    <a:pt x="12" y="280"/>
                  </a:lnTo>
                  <a:lnTo>
                    <a:pt x="6" y="296"/>
                  </a:lnTo>
                  <a:lnTo>
                    <a:pt x="2" y="314"/>
                  </a:lnTo>
                  <a:lnTo>
                    <a:pt x="0" y="33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2" y="378"/>
                  </a:lnTo>
                  <a:lnTo>
                    <a:pt x="8" y="408"/>
                  </a:lnTo>
                  <a:lnTo>
                    <a:pt x="18" y="436"/>
                  </a:lnTo>
                  <a:lnTo>
                    <a:pt x="32" y="464"/>
                  </a:lnTo>
                  <a:lnTo>
                    <a:pt x="50" y="490"/>
                  </a:lnTo>
                  <a:lnTo>
                    <a:pt x="72" y="516"/>
                  </a:lnTo>
                  <a:lnTo>
                    <a:pt x="96" y="540"/>
                  </a:lnTo>
                  <a:lnTo>
                    <a:pt x="126" y="564"/>
                  </a:lnTo>
                  <a:lnTo>
                    <a:pt x="126" y="564"/>
                  </a:lnTo>
                  <a:lnTo>
                    <a:pt x="154" y="584"/>
                  </a:lnTo>
                  <a:lnTo>
                    <a:pt x="184" y="602"/>
                  </a:lnTo>
                  <a:lnTo>
                    <a:pt x="218" y="620"/>
                  </a:lnTo>
                  <a:lnTo>
                    <a:pt x="254" y="636"/>
                  </a:lnTo>
                  <a:lnTo>
                    <a:pt x="290" y="650"/>
                  </a:lnTo>
                  <a:lnTo>
                    <a:pt x="328" y="662"/>
                  </a:lnTo>
                  <a:lnTo>
                    <a:pt x="368" y="672"/>
                  </a:lnTo>
                  <a:lnTo>
                    <a:pt x="410" y="680"/>
                  </a:lnTo>
                  <a:lnTo>
                    <a:pt x="410" y="680"/>
                  </a:lnTo>
                  <a:lnTo>
                    <a:pt x="258" y="946"/>
                  </a:lnTo>
                  <a:lnTo>
                    <a:pt x="258" y="946"/>
                  </a:lnTo>
                  <a:lnTo>
                    <a:pt x="586" y="698"/>
                  </a:lnTo>
                  <a:lnTo>
                    <a:pt x="586" y="698"/>
                  </a:lnTo>
                  <a:lnTo>
                    <a:pt x="592" y="698"/>
                  </a:lnTo>
                  <a:lnTo>
                    <a:pt x="592" y="698"/>
                  </a:lnTo>
                  <a:lnTo>
                    <a:pt x="650" y="696"/>
                  </a:lnTo>
                  <a:lnTo>
                    <a:pt x="706" y="692"/>
                  </a:lnTo>
                  <a:lnTo>
                    <a:pt x="762" y="684"/>
                  </a:lnTo>
                  <a:lnTo>
                    <a:pt x="816" y="672"/>
                  </a:lnTo>
                  <a:lnTo>
                    <a:pt x="868" y="658"/>
                  </a:lnTo>
                  <a:lnTo>
                    <a:pt x="916" y="640"/>
                  </a:lnTo>
                  <a:lnTo>
                    <a:pt x="962" y="620"/>
                  </a:lnTo>
                  <a:lnTo>
                    <a:pt x="1006" y="598"/>
                  </a:lnTo>
                  <a:lnTo>
                    <a:pt x="1006" y="598"/>
                  </a:lnTo>
                  <a:lnTo>
                    <a:pt x="1046" y="572"/>
                  </a:lnTo>
                  <a:lnTo>
                    <a:pt x="1082" y="544"/>
                  </a:lnTo>
                  <a:lnTo>
                    <a:pt x="1112" y="516"/>
                  </a:lnTo>
                  <a:lnTo>
                    <a:pt x="1126" y="500"/>
                  </a:lnTo>
                  <a:lnTo>
                    <a:pt x="1138" y="484"/>
                  </a:lnTo>
                  <a:lnTo>
                    <a:pt x="1148" y="468"/>
                  </a:lnTo>
                  <a:lnTo>
                    <a:pt x="1156" y="452"/>
                  </a:lnTo>
                  <a:lnTo>
                    <a:pt x="1164" y="436"/>
                  </a:lnTo>
                  <a:lnTo>
                    <a:pt x="1172" y="418"/>
                  </a:lnTo>
                  <a:lnTo>
                    <a:pt x="1176" y="402"/>
                  </a:lnTo>
                  <a:lnTo>
                    <a:pt x="1180" y="384"/>
                  </a:lnTo>
                  <a:lnTo>
                    <a:pt x="1182" y="366"/>
                  </a:lnTo>
                  <a:lnTo>
                    <a:pt x="1182" y="348"/>
                  </a:lnTo>
                  <a:lnTo>
                    <a:pt x="1182" y="348"/>
                  </a:lnTo>
                  <a:lnTo>
                    <a:pt x="1182" y="332"/>
                  </a:lnTo>
                  <a:lnTo>
                    <a:pt x="1180" y="314"/>
                  </a:lnTo>
                  <a:lnTo>
                    <a:pt x="1176" y="296"/>
                  </a:lnTo>
                  <a:lnTo>
                    <a:pt x="1172" y="280"/>
                  </a:lnTo>
                  <a:lnTo>
                    <a:pt x="1164" y="262"/>
                  </a:lnTo>
                  <a:lnTo>
                    <a:pt x="1156" y="246"/>
                  </a:lnTo>
                  <a:lnTo>
                    <a:pt x="1148" y="230"/>
                  </a:lnTo>
                  <a:lnTo>
                    <a:pt x="1138" y="214"/>
                  </a:lnTo>
                  <a:lnTo>
                    <a:pt x="1126" y="198"/>
                  </a:lnTo>
                  <a:lnTo>
                    <a:pt x="1112" y="182"/>
                  </a:lnTo>
                  <a:lnTo>
                    <a:pt x="1082" y="154"/>
                  </a:lnTo>
                  <a:lnTo>
                    <a:pt x="1046" y="126"/>
                  </a:lnTo>
                  <a:lnTo>
                    <a:pt x="1006" y="100"/>
                  </a:lnTo>
                  <a:lnTo>
                    <a:pt x="1006" y="100"/>
                  </a:lnTo>
                  <a:lnTo>
                    <a:pt x="962" y="78"/>
                  </a:lnTo>
                  <a:lnTo>
                    <a:pt x="916" y="58"/>
                  </a:lnTo>
                  <a:lnTo>
                    <a:pt x="868" y="40"/>
                  </a:lnTo>
                  <a:lnTo>
                    <a:pt x="816" y="26"/>
                  </a:lnTo>
                  <a:lnTo>
                    <a:pt x="762" y="14"/>
                  </a:lnTo>
                  <a:lnTo>
                    <a:pt x="706" y="6"/>
                  </a:lnTo>
                  <a:lnTo>
                    <a:pt x="650" y="2"/>
                  </a:lnTo>
                  <a:lnTo>
                    <a:pt x="592" y="0"/>
                  </a:lnTo>
                  <a:lnTo>
                    <a:pt x="592" y="0"/>
                  </a:lnTo>
                  <a:lnTo>
                    <a:pt x="534" y="2"/>
                  </a:lnTo>
                  <a:lnTo>
                    <a:pt x="476" y="6"/>
                  </a:lnTo>
                  <a:lnTo>
                    <a:pt x="420" y="14"/>
                  </a:lnTo>
                  <a:lnTo>
                    <a:pt x="366" y="26"/>
                  </a:lnTo>
                  <a:lnTo>
                    <a:pt x="316" y="40"/>
                  </a:lnTo>
                  <a:lnTo>
                    <a:pt x="266" y="58"/>
                  </a:lnTo>
                  <a:lnTo>
                    <a:pt x="220" y="78"/>
                  </a:lnTo>
                  <a:lnTo>
                    <a:pt x="176" y="100"/>
                  </a:lnTo>
                  <a:lnTo>
                    <a:pt x="176" y="100"/>
                  </a:lnTo>
                  <a:close/>
                </a:path>
              </a:pathLst>
            </a:custGeom>
            <a:solidFill>
              <a:srgbClr val="3564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9"/>
            <p:cNvSpPr>
              <a:spLocks/>
            </p:cNvSpPr>
            <p:nvPr/>
          </p:nvSpPr>
          <p:spPr bwMode="auto">
            <a:xfrm>
              <a:off x="3880239" y="649007"/>
              <a:ext cx="879466" cy="623021"/>
            </a:xfrm>
            <a:custGeom>
              <a:avLst/>
              <a:gdLst>
                <a:gd name="T0" fmla="*/ 430 w 1118"/>
                <a:gd name="T1" fmla="*/ 626 h 792"/>
                <a:gd name="T2" fmla="*/ 406 w 1118"/>
                <a:gd name="T3" fmla="*/ 622 h 792"/>
                <a:gd name="T4" fmla="*/ 320 w 1118"/>
                <a:gd name="T5" fmla="*/ 602 h 792"/>
                <a:gd name="T6" fmla="*/ 242 w 1118"/>
                <a:gd name="T7" fmla="*/ 578 h 792"/>
                <a:gd name="T8" fmla="*/ 172 w 1118"/>
                <a:gd name="T9" fmla="*/ 546 h 792"/>
                <a:gd name="T10" fmla="*/ 114 w 1118"/>
                <a:gd name="T11" fmla="*/ 508 h 792"/>
                <a:gd name="T12" fmla="*/ 66 w 1118"/>
                <a:gd name="T13" fmla="*/ 464 h 792"/>
                <a:gd name="T14" fmla="*/ 30 w 1118"/>
                <a:gd name="T15" fmla="*/ 418 h 792"/>
                <a:gd name="T16" fmla="*/ 8 w 1118"/>
                <a:gd name="T17" fmla="*/ 368 h 792"/>
                <a:gd name="T18" fmla="*/ 0 w 1118"/>
                <a:gd name="T19" fmla="*/ 316 h 792"/>
                <a:gd name="T20" fmla="*/ 0 w 1118"/>
                <a:gd name="T21" fmla="*/ 300 h 792"/>
                <a:gd name="T22" fmla="*/ 6 w 1118"/>
                <a:gd name="T23" fmla="*/ 268 h 792"/>
                <a:gd name="T24" fmla="*/ 18 w 1118"/>
                <a:gd name="T25" fmla="*/ 238 h 792"/>
                <a:gd name="T26" fmla="*/ 34 w 1118"/>
                <a:gd name="T27" fmla="*/ 208 h 792"/>
                <a:gd name="T28" fmla="*/ 68 w 1118"/>
                <a:gd name="T29" fmla="*/ 166 h 792"/>
                <a:gd name="T30" fmla="*/ 128 w 1118"/>
                <a:gd name="T31" fmla="*/ 116 h 792"/>
                <a:gd name="T32" fmla="*/ 204 w 1118"/>
                <a:gd name="T33" fmla="*/ 72 h 792"/>
                <a:gd name="T34" fmla="*/ 294 w 1118"/>
                <a:gd name="T35" fmla="*/ 38 h 792"/>
                <a:gd name="T36" fmla="*/ 394 w 1118"/>
                <a:gd name="T37" fmla="*/ 14 h 792"/>
                <a:gd name="T38" fmla="*/ 502 w 1118"/>
                <a:gd name="T39" fmla="*/ 2 h 792"/>
                <a:gd name="T40" fmla="*/ 560 w 1118"/>
                <a:gd name="T41" fmla="*/ 0 h 792"/>
                <a:gd name="T42" fmla="*/ 672 w 1118"/>
                <a:gd name="T43" fmla="*/ 6 h 792"/>
                <a:gd name="T44" fmla="*/ 776 w 1118"/>
                <a:gd name="T45" fmla="*/ 26 h 792"/>
                <a:gd name="T46" fmla="*/ 872 w 1118"/>
                <a:gd name="T47" fmla="*/ 54 h 792"/>
                <a:gd name="T48" fmla="*/ 954 w 1118"/>
                <a:gd name="T49" fmla="*/ 94 h 792"/>
                <a:gd name="T50" fmla="*/ 1022 w 1118"/>
                <a:gd name="T51" fmla="*/ 140 h 792"/>
                <a:gd name="T52" fmla="*/ 1074 w 1118"/>
                <a:gd name="T53" fmla="*/ 194 h 792"/>
                <a:gd name="T54" fmla="*/ 1094 w 1118"/>
                <a:gd name="T55" fmla="*/ 222 h 792"/>
                <a:gd name="T56" fmla="*/ 1108 w 1118"/>
                <a:gd name="T57" fmla="*/ 254 h 792"/>
                <a:gd name="T58" fmla="*/ 1116 w 1118"/>
                <a:gd name="T59" fmla="*/ 284 h 792"/>
                <a:gd name="T60" fmla="*/ 1118 w 1118"/>
                <a:gd name="T61" fmla="*/ 316 h 792"/>
                <a:gd name="T62" fmla="*/ 1118 w 1118"/>
                <a:gd name="T63" fmla="*/ 334 h 792"/>
                <a:gd name="T64" fmla="*/ 1112 w 1118"/>
                <a:gd name="T65" fmla="*/ 366 h 792"/>
                <a:gd name="T66" fmla="*/ 1100 w 1118"/>
                <a:gd name="T67" fmla="*/ 396 h 792"/>
                <a:gd name="T68" fmla="*/ 1084 w 1118"/>
                <a:gd name="T69" fmla="*/ 426 h 792"/>
                <a:gd name="T70" fmla="*/ 1050 w 1118"/>
                <a:gd name="T71" fmla="*/ 468 h 792"/>
                <a:gd name="T72" fmla="*/ 990 w 1118"/>
                <a:gd name="T73" fmla="*/ 518 h 792"/>
                <a:gd name="T74" fmla="*/ 914 w 1118"/>
                <a:gd name="T75" fmla="*/ 562 h 792"/>
                <a:gd name="T76" fmla="*/ 826 w 1118"/>
                <a:gd name="T77" fmla="*/ 596 h 792"/>
                <a:gd name="T78" fmla="*/ 726 w 1118"/>
                <a:gd name="T79" fmla="*/ 620 h 792"/>
                <a:gd name="T80" fmla="*/ 616 w 1118"/>
                <a:gd name="T81" fmla="*/ 632 h 792"/>
                <a:gd name="T82" fmla="*/ 548 w 1118"/>
                <a:gd name="T83" fmla="*/ 634 h 792"/>
                <a:gd name="T84" fmla="*/ 544 w 1118"/>
                <a:gd name="T85" fmla="*/ 634 h 792"/>
                <a:gd name="T86" fmla="*/ 332 w 1118"/>
                <a:gd name="T87" fmla="*/ 792 h 792"/>
                <a:gd name="T88" fmla="*/ 418 w 1118"/>
                <a:gd name="T89" fmla="*/ 64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8" h="792">
                  <a:moveTo>
                    <a:pt x="418" y="646"/>
                  </a:moveTo>
                  <a:lnTo>
                    <a:pt x="430" y="626"/>
                  </a:lnTo>
                  <a:lnTo>
                    <a:pt x="406" y="622"/>
                  </a:lnTo>
                  <a:lnTo>
                    <a:pt x="406" y="622"/>
                  </a:lnTo>
                  <a:lnTo>
                    <a:pt x="362" y="614"/>
                  </a:lnTo>
                  <a:lnTo>
                    <a:pt x="320" y="602"/>
                  </a:lnTo>
                  <a:lnTo>
                    <a:pt x="280" y="590"/>
                  </a:lnTo>
                  <a:lnTo>
                    <a:pt x="242" y="578"/>
                  </a:lnTo>
                  <a:lnTo>
                    <a:pt x="206" y="562"/>
                  </a:lnTo>
                  <a:lnTo>
                    <a:pt x="172" y="546"/>
                  </a:lnTo>
                  <a:lnTo>
                    <a:pt x="142" y="526"/>
                  </a:lnTo>
                  <a:lnTo>
                    <a:pt x="114" y="508"/>
                  </a:lnTo>
                  <a:lnTo>
                    <a:pt x="88" y="486"/>
                  </a:lnTo>
                  <a:lnTo>
                    <a:pt x="66" y="464"/>
                  </a:lnTo>
                  <a:lnTo>
                    <a:pt x="46" y="442"/>
                  </a:lnTo>
                  <a:lnTo>
                    <a:pt x="30" y="418"/>
                  </a:lnTo>
                  <a:lnTo>
                    <a:pt x="18" y="394"/>
                  </a:lnTo>
                  <a:lnTo>
                    <a:pt x="8" y="368"/>
                  </a:lnTo>
                  <a:lnTo>
                    <a:pt x="2" y="34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00"/>
                  </a:lnTo>
                  <a:lnTo>
                    <a:pt x="4" y="284"/>
                  </a:lnTo>
                  <a:lnTo>
                    <a:pt x="6" y="268"/>
                  </a:lnTo>
                  <a:lnTo>
                    <a:pt x="12" y="254"/>
                  </a:lnTo>
                  <a:lnTo>
                    <a:pt x="18" y="238"/>
                  </a:lnTo>
                  <a:lnTo>
                    <a:pt x="26" y="222"/>
                  </a:lnTo>
                  <a:lnTo>
                    <a:pt x="34" y="208"/>
                  </a:lnTo>
                  <a:lnTo>
                    <a:pt x="44" y="194"/>
                  </a:lnTo>
                  <a:lnTo>
                    <a:pt x="68" y="166"/>
                  </a:lnTo>
                  <a:lnTo>
                    <a:pt x="96" y="140"/>
                  </a:lnTo>
                  <a:lnTo>
                    <a:pt x="128" y="116"/>
                  </a:lnTo>
                  <a:lnTo>
                    <a:pt x="164" y="94"/>
                  </a:lnTo>
                  <a:lnTo>
                    <a:pt x="204" y="72"/>
                  </a:lnTo>
                  <a:lnTo>
                    <a:pt x="246" y="54"/>
                  </a:lnTo>
                  <a:lnTo>
                    <a:pt x="294" y="38"/>
                  </a:lnTo>
                  <a:lnTo>
                    <a:pt x="342" y="26"/>
                  </a:lnTo>
                  <a:lnTo>
                    <a:pt x="394" y="14"/>
                  </a:lnTo>
                  <a:lnTo>
                    <a:pt x="446" y="6"/>
                  </a:lnTo>
                  <a:lnTo>
                    <a:pt x="502" y="2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16" y="2"/>
                  </a:lnTo>
                  <a:lnTo>
                    <a:pt x="672" y="6"/>
                  </a:lnTo>
                  <a:lnTo>
                    <a:pt x="726" y="14"/>
                  </a:lnTo>
                  <a:lnTo>
                    <a:pt x="776" y="26"/>
                  </a:lnTo>
                  <a:lnTo>
                    <a:pt x="826" y="38"/>
                  </a:lnTo>
                  <a:lnTo>
                    <a:pt x="872" y="54"/>
                  </a:lnTo>
                  <a:lnTo>
                    <a:pt x="914" y="72"/>
                  </a:lnTo>
                  <a:lnTo>
                    <a:pt x="954" y="94"/>
                  </a:lnTo>
                  <a:lnTo>
                    <a:pt x="990" y="116"/>
                  </a:lnTo>
                  <a:lnTo>
                    <a:pt x="1022" y="140"/>
                  </a:lnTo>
                  <a:lnTo>
                    <a:pt x="1050" y="166"/>
                  </a:lnTo>
                  <a:lnTo>
                    <a:pt x="1074" y="194"/>
                  </a:lnTo>
                  <a:lnTo>
                    <a:pt x="1084" y="208"/>
                  </a:lnTo>
                  <a:lnTo>
                    <a:pt x="1094" y="222"/>
                  </a:lnTo>
                  <a:lnTo>
                    <a:pt x="1100" y="238"/>
                  </a:lnTo>
                  <a:lnTo>
                    <a:pt x="1108" y="254"/>
                  </a:lnTo>
                  <a:lnTo>
                    <a:pt x="1112" y="268"/>
                  </a:lnTo>
                  <a:lnTo>
                    <a:pt x="1116" y="284"/>
                  </a:lnTo>
                  <a:lnTo>
                    <a:pt x="1118" y="300"/>
                  </a:lnTo>
                  <a:lnTo>
                    <a:pt x="1118" y="316"/>
                  </a:lnTo>
                  <a:lnTo>
                    <a:pt x="1118" y="316"/>
                  </a:lnTo>
                  <a:lnTo>
                    <a:pt x="1118" y="334"/>
                  </a:lnTo>
                  <a:lnTo>
                    <a:pt x="1116" y="350"/>
                  </a:lnTo>
                  <a:lnTo>
                    <a:pt x="1112" y="366"/>
                  </a:lnTo>
                  <a:lnTo>
                    <a:pt x="1108" y="380"/>
                  </a:lnTo>
                  <a:lnTo>
                    <a:pt x="1100" y="396"/>
                  </a:lnTo>
                  <a:lnTo>
                    <a:pt x="1094" y="412"/>
                  </a:lnTo>
                  <a:lnTo>
                    <a:pt x="1084" y="426"/>
                  </a:lnTo>
                  <a:lnTo>
                    <a:pt x="1074" y="440"/>
                  </a:lnTo>
                  <a:lnTo>
                    <a:pt x="1050" y="468"/>
                  </a:lnTo>
                  <a:lnTo>
                    <a:pt x="1022" y="494"/>
                  </a:lnTo>
                  <a:lnTo>
                    <a:pt x="990" y="518"/>
                  </a:lnTo>
                  <a:lnTo>
                    <a:pt x="954" y="540"/>
                  </a:lnTo>
                  <a:lnTo>
                    <a:pt x="914" y="562"/>
                  </a:lnTo>
                  <a:lnTo>
                    <a:pt x="872" y="580"/>
                  </a:lnTo>
                  <a:lnTo>
                    <a:pt x="826" y="596"/>
                  </a:lnTo>
                  <a:lnTo>
                    <a:pt x="776" y="608"/>
                  </a:lnTo>
                  <a:lnTo>
                    <a:pt x="726" y="620"/>
                  </a:lnTo>
                  <a:lnTo>
                    <a:pt x="672" y="628"/>
                  </a:lnTo>
                  <a:lnTo>
                    <a:pt x="616" y="632"/>
                  </a:lnTo>
                  <a:lnTo>
                    <a:pt x="560" y="634"/>
                  </a:lnTo>
                  <a:lnTo>
                    <a:pt x="548" y="634"/>
                  </a:lnTo>
                  <a:lnTo>
                    <a:pt x="544" y="634"/>
                  </a:lnTo>
                  <a:lnTo>
                    <a:pt x="544" y="634"/>
                  </a:lnTo>
                  <a:lnTo>
                    <a:pt x="332" y="792"/>
                  </a:lnTo>
                  <a:lnTo>
                    <a:pt x="332" y="792"/>
                  </a:lnTo>
                  <a:lnTo>
                    <a:pt x="418" y="646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rgbClr val="C3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10"/>
            <p:cNvSpPr>
              <a:spLocks/>
            </p:cNvSpPr>
            <p:nvPr/>
          </p:nvSpPr>
          <p:spPr bwMode="auto">
            <a:xfrm>
              <a:off x="3905412" y="674180"/>
              <a:ext cx="829121" cy="503451"/>
            </a:xfrm>
            <a:custGeom>
              <a:avLst/>
              <a:gdLst>
                <a:gd name="T0" fmla="*/ 448 w 1054"/>
                <a:gd name="T1" fmla="*/ 568 h 640"/>
                <a:gd name="T2" fmla="*/ 380 w 1054"/>
                <a:gd name="T3" fmla="*/ 558 h 640"/>
                <a:gd name="T4" fmla="*/ 300 w 1054"/>
                <a:gd name="T5" fmla="*/ 540 h 640"/>
                <a:gd name="T6" fmla="*/ 228 w 1054"/>
                <a:gd name="T7" fmla="*/ 518 h 640"/>
                <a:gd name="T8" fmla="*/ 162 w 1054"/>
                <a:gd name="T9" fmla="*/ 488 h 640"/>
                <a:gd name="T10" fmla="*/ 108 w 1054"/>
                <a:gd name="T11" fmla="*/ 454 h 640"/>
                <a:gd name="T12" fmla="*/ 62 w 1054"/>
                <a:gd name="T13" fmla="*/ 416 h 640"/>
                <a:gd name="T14" fmla="*/ 28 w 1054"/>
                <a:gd name="T15" fmla="*/ 374 h 640"/>
                <a:gd name="T16" fmla="*/ 8 w 1054"/>
                <a:gd name="T17" fmla="*/ 330 h 640"/>
                <a:gd name="T18" fmla="*/ 0 w 1054"/>
                <a:gd name="T19" fmla="*/ 284 h 640"/>
                <a:gd name="T20" fmla="*/ 2 w 1054"/>
                <a:gd name="T21" fmla="*/ 270 h 640"/>
                <a:gd name="T22" fmla="*/ 6 w 1054"/>
                <a:gd name="T23" fmla="*/ 242 h 640"/>
                <a:gd name="T24" fmla="*/ 18 w 1054"/>
                <a:gd name="T25" fmla="*/ 214 h 640"/>
                <a:gd name="T26" fmla="*/ 42 w 1054"/>
                <a:gd name="T27" fmla="*/ 176 h 640"/>
                <a:gd name="T28" fmla="*/ 92 w 1054"/>
                <a:gd name="T29" fmla="*/ 128 h 640"/>
                <a:gd name="T30" fmla="*/ 156 w 1054"/>
                <a:gd name="T31" fmla="*/ 84 h 640"/>
                <a:gd name="T32" fmla="*/ 236 w 1054"/>
                <a:gd name="T33" fmla="*/ 50 h 640"/>
                <a:gd name="T34" fmla="*/ 324 w 1054"/>
                <a:gd name="T35" fmla="*/ 24 h 640"/>
                <a:gd name="T36" fmla="*/ 422 w 1054"/>
                <a:gd name="T37" fmla="*/ 6 h 640"/>
                <a:gd name="T38" fmla="*/ 528 w 1054"/>
                <a:gd name="T39" fmla="*/ 0 h 640"/>
                <a:gd name="T40" fmla="*/ 580 w 1054"/>
                <a:gd name="T41" fmla="*/ 2 h 640"/>
                <a:gd name="T42" fmla="*/ 682 w 1054"/>
                <a:gd name="T43" fmla="*/ 14 h 640"/>
                <a:gd name="T44" fmla="*/ 776 w 1054"/>
                <a:gd name="T45" fmla="*/ 36 h 640"/>
                <a:gd name="T46" fmla="*/ 860 w 1054"/>
                <a:gd name="T47" fmla="*/ 66 h 640"/>
                <a:gd name="T48" fmla="*/ 932 w 1054"/>
                <a:gd name="T49" fmla="*/ 106 h 640"/>
                <a:gd name="T50" fmla="*/ 990 w 1054"/>
                <a:gd name="T51" fmla="*/ 150 h 640"/>
                <a:gd name="T52" fmla="*/ 1030 w 1054"/>
                <a:gd name="T53" fmla="*/ 202 h 640"/>
                <a:gd name="T54" fmla="*/ 1044 w 1054"/>
                <a:gd name="T55" fmla="*/ 228 h 640"/>
                <a:gd name="T56" fmla="*/ 1052 w 1054"/>
                <a:gd name="T57" fmla="*/ 256 h 640"/>
                <a:gd name="T58" fmla="*/ 1054 w 1054"/>
                <a:gd name="T59" fmla="*/ 284 h 640"/>
                <a:gd name="T60" fmla="*/ 1054 w 1054"/>
                <a:gd name="T61" fmla="*/ 300 h 640"/>
                <a:gd name="T62" fmla="*/ 1048 w 1054"/>
                <a:gd name="T63" fmla="*/ 328 h 640"/>
                <a:gd name="T64" fmla="*/ 1038 w 1054"/>
                <a:gd name="T65" fmla="*/ 356 h 640"/>
                <a:gd name="T66" fmla="*/ 1012 w 1054"/>
                <a:gd name="T67" fmla="*/ 394 h 640"/>
                <a:gd name="T68" fmla="*/ 962 w 1054"/>
                <a:gd name="T69" fmla="*/ 442 h 640"/>
                <a:gd name="T70" fmla="*/ 898 w 1054"/>
                <a:gd name="T71" fmla="*/ 486 h 640"/>
                <a:gd name="T72" fmla="*/ 820 w 1054"/>
                <a:gd name="T73" fmla="*/ 520 h 640"/>
                <a:gd name="T74" fmla="*/ 730 w 1054"/>
                <a:gd name="T75" fmla="*/ 546 h 640"/>
                <a:gd name="T76" fmla="*/ 632 w 1054"/>
                <a:gd name="T77" fmla="*/ 564 h 640"/>
                <a:gd name="T78" fmla="*/ 528 w 1054"/>
                <a:gd name="T79" fmla="*/ 570 h 640"/>
                <a:gd name="T80" fmla="*/ 518 w 1054"/>
                <a:gd name="T81" fmla="*/ 570 h 640"/>
                <a:gd name="T82" fmla="*/ 500 w 1054"/>
                <a:gd name="T83" fmla="*/ 570 h 640"/>
                <a:gd name="T84" fmla="*/ 408 w 1054"/>
                <a:gd name="T85" fmla="*/ 640 h 640"/>
                <a:gd name="T86" fmla="*/ 414 w 1054"/>
                <a:gd name="T87" fmla="*/ 63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54" h="640">
                  <a:moveTo>
                    <a:pt x="414" y="630"/>
                  </a:moveTo>
                  <a:lnTo>
                    <a:pt x="448" y="568"/>
                  </a:lnTo>
                  <a:lnTo>
                    <a:pt x="380" y="558"/>
                  </a:lnTo>
                  <a:lnTo>
                    <a:pt x="380" y="558"/>
                  </a:lnTo>
                  <a:lnTo>
                    <a:pt x="338" y="550"/>
                  </a:lnTo>
                  <a:lnTo>
                    <a:pt x="300" y="540"/>
                  </a:lnTo>
                  <a:lnTo>
                    <a:pt x="262" y="530"/>
                  </a:lnTo>
                  <a:lnTo>
                    <a:pt x="228" y="518"/>
                  </a:lnTo>
                  <a:lnTo>
                    <a:pt x="194" y="504"/>
                  </a:lnTo>
                  <a:lnTo>
                    <a:pt x="162" y="488"/>
                  </a:lnTo>
                  <a:lnTo>
                    <a:pt x="134" y="472"/>
                  </a:lnTo>
                  <a:lnTo>
                    <a:pt x="108" y="454"/>
                  </a:lnTo>
                  <a:lnTo>
                    <a:pt x="84" y="436"/>
                  </a:lnTo>
                  <a:lnTo>
                    <a:pt x="62" y="416"/>
                  </a:lnTo>
                  <a:lnTo>
                    <a:pt x="44" y="396"/>
                  </a:lnTo>
                  <a:lnTo>
                    <a:pt x="28" y="374"/>
                  </a:lnTo>
                  <a:lnTo>
                    <a:pt x="16" y="352"/>
                  </a:lnTo>
                  <a:lnTo>
                    <a:pt x="8" y="330"/>
                  </a:lnTo>
                  <a:lnTo>
                    <a:pt x="2" y="308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2" y="270"/>
                  </a:lnTo>
                  <a:lnTo>
                    <a:pt x="4" y="256"/>
                  </a:lnTo>
                  <a:lnTo>
                    <a:pt x="6" y="242"/>
                  </a:lnTo>
                  <a:lnTo>
                    <a:pt x="12" y="228"/>
                  </a:lnTo>
                  <a:lnTo>
                    <a:pt x="18" y="214"/>
                  </a:lnTo>
                  <a:lnTo>
                    <a:pt x="24" y="202"/>
                  </a:lnTo>
                  <a:lnTo>
                    <a:pt x="42" y="176"/>
                  </a:lnTo>
                  <a:lnTo>
                    <a:pt x="66" y="150"/>
                  </a:lnTo>
                  <a:lnTo>
                    <a:pt x="92" y="128"/>
                  </a:lnTo>
                  <a:lnTo>
                    <a:pt x="122" y="106"/>
                  </a:lnTo>
                  <a:lnTo>
                    <a:pt x="156" y="84"/>
                  </a:lnTo>
                  <a:lnTo>
                    <a:pt x="194" y="66"/>
                  </a:lnTo>
                  <a:lnTo>
                    <a:pt x="236" y="50"/>
                  </a:lnTo>
                  <a:lnTo>
                    <a:pt x="278" y="36"/>
                  </a:lnTo>
                  <a:lnTo>
                    <a:pt x="324" y="24"/>
                  </a:lnTo>
                  <a:lnTo>
                    <a:pt x="372" y="14"/>
                  </a:lnTo>
                  <a:lnTo>
                    <a:pt x="422" y="6"/>
                  </a:lnTo>
                  <a:lnTo>
                    <a:pt x="474" y="2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80" y="2"/>
                  </a:lnTo>
                  <a:lnTo>
                    <a:pt x="632" y="6"/>
                  </a:lnTo>
                  <a:lnTo>
                    <a:pt x="682" y="14"/>
                  </a:lnTo>
                  <a:lnTo>
                    <a:pt x="730" y="24"/>
                  </a:lnTo>
                  <a:lnTo>
                    <a:pt x="776" y="36"/>
                  </a:lnTo>
                  <a:lnTo>
                    <a:pt x="820" y="50"/>
                  </a:lnTo>
                  <a:lnTo>
                    <a:pt x="860" y="66"/>
                  </a:lnTo>
                  <a:lnTo>
                    <a:pt x="898" y="84"/>
                  </a:lnTo>
                  <a:lnTo>
                    <a:pt x="932" y="106"/>
                  </a:lnTo>
                  <a:lnTo>
                    <a:pt x="962" y="128"/>
                  </a:lnTo>
                  <a:lnTo>
                    <a:pt x="990" y="150"/>
                  </a:lnTo>
                  <a:lnTo>
                    <a:pt x="1012" y="176"/>
                  </a:lnTo>
                  <a:lnTo>
                    <a:pt x="1030" y="202"/>
                  </a:lnTo>
                  <a:lnTo>
                    <a:pt x="1038" y="214"/>
                  </a:lnTo>
                  <a:lnTo>
                    <a:pt x="1044" y="228"/>
                  </a:lnTo>
                  <a:lnTo>
                    <a:pt x="1048" y="242"/>
                  </a:lnTo>
                  <a:lnTo>
                    <a:pt x="1052" y="256"/>
                  </a:lnTo>
                  <a:lnTo>
                    <a:pt x="1054" y="270"/>
                  </a:lnTo>
                  <a:lnTo>
                    <a:pt x="1054" y="284"/>
                  </a:lnTo>
                  <a:lnTo>
                    <a:pt x="1054" y="284"/>
                  </a:lnTo>
                  <a:lnTo>
                    <a:pt x="1054" y="300"/>
                  </a:lnTo>
                  <a:lnTo>
                    <a:pt x="1052" y="314"/>
                  </a:lnTo>
                  <a:lnTo>
                    <a:pt x="1048" y="328"/>
                  </a:lnTo>
                  <a:lnTo>
                    <a:pt x="1044" y="342"/>
                  </a:lnTo>
                  <a:lnTo>
                    <a:pt x="1038" y="356"/>
                  </a:lnTo>
                  <a:lnTo>
                    <a:pt x="1030" y="368"/>
                  </a:lnTo>
                  <a:lnTo>
                    <a:pt x="1012" y="394"/>
                  </a:lnTo>
                  <a:lnTo>
                    <a:pt x="990" y="420"/>
                  </a:lnTo>
                  <a:lnTo>
                    <a:pt x="962" y="442"/>
                  </a:lnTo>
                  <a:lnTo>
                    <a:pt x="932" y="464"/>
                  </a:lnTo>
                  <a:lnTo>
                    <a:pt x="898" y="486"/>
                  </a:lnTo>
                  <a:lnTo>
                    <a:pt x="860" y="504"/>
                  </a:lnTo>
                  <a:lnTo>
                    <a:pt x="820" y="520"/>
                  </a:lnTo>
                  <a:lnTo>
                    <a:pt x="776" y="534"/>
                  </a:lnTo>
                  <a:lnTo>
                    <a:pt x="730" y="546"/>
                  </a:lnTo>
                  <a:lnTo>
                    <a:pt x="682" y="556"/>
                  </a:lnTo>
                  <a:lnTo>
                    <a:pt x="632" y="564"/>
                  </a:lnTo>
                  <a:lnTo>
                    <a:pt x="580" y="568"/>
                  </a:lnTo>
                  <a:lnTo>
                    <a:pt x="528" y="570"/>
                  </a:lnTo>
                  <a:lnTo>
                    <a:pt x="528" y="570"/>
                  </a:lnTo>
                  <a:lnTo>
                    <a:pt x="518" y="570"/>
                  </a:lnTo>
                  <a:lnTo>
                    <a:pt x="518" y="570"/>
                  </a:lnTo>
                  <a:lnTo>
                    <a:pt x="500" y="570"/>
                  </a:lnTo>
                  <a:lnTo>
                    <a:pt x="500" y="570"/>
                  </a:lnTo>
                  <a:lnTo>
                    <a:pt x="408" y="640"/>
                  </a:lnTo>
                  <a:lnTo>
                    <a:pt x="408" y="640"/>
                  </a:lnTo>
                  <a:lnTo>
                    <a:pt x="414" y="630"/>
                  </a:lnTo>
                  <a:lnTo>
                    <a:pt x="414" y="6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58" name="Gruppieren 57"/>
          <p:cNvGrpSpPr/>
          <p:nvPr/>
        </p:nvGrpSpPr>
        <p:grpSpPr>
          <a:xfrm>
            <a:off x="7528761" y="880752"/>
            <a:ext cx="419907" cy="336631"/>
            <a:chOff x="3851920" y="620688"/>
            <a:chExt cx="936104" cy="750457"/>
          </a:xfrm>
        </p:grpSpPr>
        <p:sp>
          <p:nvSpPr>
            <p:cNvPr id="59" name="AutoShape 5"/>
            <p:cNvSpPr>
              <a:spLocks noChangeAspect="1" noChangeArrowheads="1" noTextEdit="1"/>
            </p:cNvSpPr>
            <p:nvPr/>
          </p:nvSpPr>
          <p:spPr bwMode="auto">
            <a:xfrm>
              <a:off x="3851920" y="620688"/>
              <a:ext cx="936104" cy="75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7"/>
            <p:cNvSpPr>
              <a:spLocks/>
            </p:cNvSpPr>
            <p:nvPr/>
          </p:nvSpPr>
          <p:spPr bwMode="auto">
            <a:xfrm>
              <a:off x="3867653" y="636421"/>
              <a:ext cx="904638" cy="682806"/>
            </a:xfrm>
            <a:custGeom>
              <a:avLst/>
              <a:gdLst>
                <a:gd name="T0" fmla="*/ 576 w 1150"/>
                <a:gd name="T1" fmla="*/ 0 h 868"/>
                <a:gd name="T2" fmla="*/ 460 w 1150"/>
                <a:gd name="T3" fmla="*/ 8 h 868"/>
                <a:gd name="T4" fmla="*/ 352 w 1150"/>
                <a:gd name="T5" fmla="*/ 26 h 868"/>
                <a:gd name="T6" fmla="*/ 254 w 1150"/>
                <a:gd name="T7" fmla="*/ 58 h 868"/>
                <a:gd name="T8" fmla="*/ 168 w 1150"/>
                <a:gd name="T9" fmla="*/ 98 h 868"/>
                <a:gd name="T10" fmla="*/ 98 w 1150"/>
                <a:gd name="T11" fmla="*/ 146 h 868"/>
                <a:gd name="T12" fmla="*/ 46 w 1150"/>
                <a:gd name="T13" fmla="*/ 204 h 868"/>
                <a:gd name="T14" fmla="*/ 26 w 1150"/>
                <a:gd name="T15" fmla="*/ 234 h 868"/>
                <a:gd name="T16" fmla="*/ 12 w 1150"/>
                <a:gd name="T17" fmla="*/ 266 h 868"/>
                <a:gd name="T18" fmla="*/ 4 w 1150"/>
                <a:gd name="T19" fmla="*/ 298 h 868"/>
                <a:gd name="T20" fmla="*/ 0 w 1150"/>
                <a:gd name="T21" fmla="*/ 332 h 868"/>
                <a:gd name="T22" fmla="*/ 2 w 1150"/>
                <a:gd name="T23" fmla="*/ 362 h 868"/>
                <a:gd name="T24" fmla="*/ 18 w 1150"/>
                <a:gd name="T25" fmla="*/ 416 h 868"/>
                <a:gd name="T26" fmla="*/ 48 w 1150"/>
                <a:gd name="T27" fmla="*/ 466 h 868"/>
                <a:gd name="T28" fmla="*/ 92 w 1150"/>
                <a:gd name="T29" fmla="*/ 514 h 868"/>
                <a:gd name="T30" fmla="*/ 148 w 1150"/>
                <a:gd name="T31" fmla="*/ 556 h 868"/>
                <a:gd name="T32" fmla="*/ 216 w 1150"/>
                <a:gd name="T33" fmla="*/ 592 h 868"/>
                <a:gd name="T34" fmla="*/ 290 w 1150"/>
                <a:gd name="T35" fmla="*/ 622 h 868"/>
                <a:gd name="T36" fmla="*/ 374 w 1150"/>
                <a:gd name="T37" fmla="*/ 644 h 868"/>
                <a:gd name="T38" fmla="*/ 296 w 1150"/>
                <a:gd name="T39" fmla="*/ 868 h 868"/>
                <a:gd name="T40" fmla="*/ 564 w 1150"/>
                <a:gd name="T41" fmla="*/ 666 h 868"/>
                <a:gd name="T42" fmla="*/ 576 w 1150"/>
                <a:gd name="T43" fmla="*/ 666 h 868"/>
                <a:gd name="T44" fmla="*/ 692 w 1150"/>
                <a:gd name="T45" fmla="*/ 658 h 868"/>
                <a:gd name="T46" fmla="*/ 800 w 1150"/>
                <a:gd name="T47" fmla="*/ 640 h 868"/>
                <a:gd name="T48" fmla="*/ 898 w 1150"/>
                <a:gd name="T49" fmla="*/ 608 h 868"/>
                <a:gd name="T50" fmla="*/ 982 w 1150"/>
                <a:gd name="T51" fmla="*/ 568 h 868"/>
                <a:gd name="T52" fmla="*/ 1052 w 1150"/>
                <a:gd name="T53" fmla="*/ 518 h 868"/>
                <a:gd name="T54" fmla="*/ 1106 w 1150"/>
                <a:gd name="T55" fmla="*/ 462 h 868"/>
                <a:gd name="T56" fmla="*/ 1124 w 1150"/>
                <a:gd name="T57" fmla="*/ 432 h 868"/>
                <a:gd name="T58" fmla="*/ 1138 w 1150"/>
                <a:gd name="T59" fmla="*/ 400 h 868"/>
                <a:gd name="T60" fmla="*/ 1148 w 1150"/>
                <a:gd name="T61" fmla="*/ 366 h 868"/>
                <a:gd name="T62" fmla="*/ 1150 w 1150"/>
                <a:gd name="T63" fmla="*/ 332 h 868"/>
                <a:gd name="T64" fmla="*/ 1150 w 1150"/>
                <a:gd name="T65" fmla="*/ 316 h 868"/>
                <a:gd name="T66" fmla="*/ 1144 w 1150"/>
                <a:gd name="T67" fmla="*/ 282 h 868"/>
                <a:gd name="T68" fmla="*/ 1132 w 1150"/>
                <a:gd name="T69" fmla="*/ 250 h 868"/>
                <a:gd name="T70" fmla="*/ 1116 w 1150"/>
                <a:gd name="T71" fmla="*/ 218 h 868"/>
                <a:gd name="T72" fmla="*/ 1082 w 1150"/>
                <a:gd name="T73" fmla="*/ 174 h 868"/>
                <a:gd name="T74" fmla="*/ 1020 w 1150"/>
                <a:gd name="T75" fmla="*/ 122 h 868"/>
                <a:gd name="T76" fmla="*/ 942 w 1150"/>
                <a:gd name="T77" fmla="*/ 76 h 868"/>
                <a:gd name="T78" fmla="*/ 850 w 1150"/>
                <a:gd name="T79" fmla="*/ 40 h 868"/>
                <a:gd name="T80" fmla="*/ 746 w 1150"/>
                <a:gd name="T81" fmla="*/ 16 h 868"/>
                <a:gd name="T82" fmla="*/ 634 w 1150"/>
                <a:gd name="T83" fmla="*/ 2 h 868"/>
                <a:gd name="T84" fmla="*/ 576 w 1150"/>
                <a:gd name="T8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0" h="868">
                  <a:moveTo>
                    <a:pt x="576" y="0"/>
                  </a:moveTo>
                  <a:lnTo>
                    <a:pt x="576" y="0"/>
                  </a:lnTo>
                  <a:lnTo>
                    <a:pt x="516" y="2"/>
                  </a:lnTo>
                  <a:lnTo>
                    <a:pt x="460" y="8"/>
                  </a:lnTo>
                  <a:lnTo>
                    <a:pt x="404" y="16"/>
                  </a:lnTo>
                  <a:lnTo>
                    <a:pt x="352" y="26"/>
                  </a:lnTo>
                  <a:lnTo>
                    <a:pt x="302" y="40"/>
                  </a:lnTo>
                  <a:lnTo>
                    <a:pt x="254" y="58"/>
                  </a:lnTo>
                  <a:lnTo>
                    <a:pt x="210" y="76"/>
                  </a:lnTo>
                  <a:lnTo>
                    <a:pt x="168" y="98"/>
                  </a:lnTo>
                  <a:lnTo>
                    <a:pt x="132" y="122"/>
                  </a:lnTo>
                  <a:lnTo>
                    <a:pt x="98" y="146"/>
                  </a:lnTo>
                  <a:lnTo>
                    <a:pt x="70" y="174"/>
                  </a:lnTo>
                  <a:lnTo>
                    <a:pt x="46" y="204"/>
                  </a:lnTo>
                  <a:lnTo>
                    <a:pt x="36" y="218"/>
                  </a:lnTo>
                  <a:lnTo>
                    <a:pt x="26" y="234"/>
                  </a:lnTo>
                  <a:lnTo>
                    <a:pt x="18" y="250"/>
                  </a:lnTo>
                  <a:lnTo>
                    <a:pt x="12" y="266"/>
                  </a:lnTo>
                  <a:lnTo>
                    <a:pt x="6" y="282"/>
                  </a:lnTo>
                  <a:lnTo>
                    <a:pt x="4" y="298"/>
                  </a:lnTo>
                  <a:lnTo>
                    <a:pt x="0" y="316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2" y="362"/>
                  </a:lnTo>
                  <a:lnTo>
                    <a:pt x="8" y="388"/>
                  </a:lnTo>
                  <a:lnTo>
                    <a:pt x="18" y="416"/>
                  </a:lnTo>
                  <a:lnTo>
                    <a:pt x="32" y="442"/>
                  </a:lnTo>
                  <a:lnTo>
                    <a:pt x="48" y="466"/>
                  </a:lnTo>
                  <a:lnTo>
                    <a:pt x="70" y="490"/>
                  </a:lnTo>
                  <a:lnTo>
                    <a:pt x="92" y="514"/>
                  </a:lnTo>
                  <a:lnTo>
                    <a:pt x="120" y="536"/>
                  </a:lnTo>
                  <a:lnTo>
                    <a:pt x="148" y="556"/>
                  </a:lnTo>
                  <a:lnTo>
                    <a:pt x="180" y="574"/>
                  </a:lnTo>
                  <a:lnTo>
                    <a:pt x="216" y="592"/>
                  </a:lnTo>
                  <a:lnTo>
                    <a:pt x="252" y="608"/>
                  </a:lnTo>
                  <a:lnTo>
                    <a:pt x="290" y="622"/>
                  </a:lnTo>
                  <a:lnTo>
                    <a:pt x="332" y="634"/>
                  </a:lnTo>
                  <a:lnTo>
                    <a:pt x="374" y="644"/>
                  </a:lnTo>
                  <a:lnTo>
                    <a:pt x="420" y="654"/>
                  </a:lnTo>
                  <a:lnTo>
                    <a:pt x="296" y="868"/>
                  </a:lnTo>
                  <a:lnTo>
                    <a:pt x="564" y="666"/>
                  </a:lnTo>
                  <a:lnTo>
                    <a:pt x="564" y="666"/>
                  </a:lnTo>
                  <a:lnTo>
                    <a:pt x="576" y="666"/>
                  </a:lnTo>
                  <a:lnTo>
                    <a:pt x="576" y="666"/>
                  </a:lnTo>
                  <a:lnTo>
                    <a:pt x="634" y="664"/>
                  </a:lnTo>
                  <a:lnTo>
                    <a:pt x="692" y="658"/>
                  </a:lnTo>
                  <a:lnTo>
                    <a:pt x="746" y="650"/>
                  </a:lnTo>
                  <a:lnTo>
                    <a:pt x="800" y="640"/>
                  </a:lnTo>
                  <a:lnTo>
                    <a:pt x="850" y="626"/>
                  </a:lnTo>
                  <a:lnTo>
                    <a:pt x="898" y="608"/>
                  </a:lnTo>
                  <a:lnTo>
                    <a:pt x="942" y="590"/>
                  </a:lnTo>
                  <a:lnTo>
                    <a:pt x="982" y="568"/>
                  </a:lnTo>
                  <a:lnTo>
                    <a:pt x="1020" y="544"/>
                  </a:lnTo>
                  <a:lnTo>
                    <a:pt x="1052" y="518"/>
                  </a:lnTo>
                  <a:lnTo>
                    <a:pt x="1082" y="492"/>
                  </a:lnTo>
                  <a:lnTo>
                    <a:pt x="1106" y="462"/>
                  </a:lnTo>
                  <a:lnTo>
                    <a:pt x="1116" y="448"/>
                  </a:lnTo>
                  <a:lnTo>
                    <a:pt x="1124" y="432"/>
                  </a:lnTo>
                  <a:lnTo>
                    <a:pt x="1132" y="416"/>
                  </a:lnTo>
                  <a:lnTo>
                    <a:pt x="1138" y="400"/>
                  </a:lnTo>
                  <a:lnTo>
                    <a:pt x="1144" y="384"/>
                  </a:lnTo>
                  <a:lnTo>
                    <a:pt x="1148" y="366"/>
                  </a:lnTo>
                  <a:lnTo>
                    <a:pt x="1150" y="350"/>
                  </a:lnTo>
                  <a:lnTo>
                    <a:pt x="1150" y="332"/>
                  </a:lnTo>
                  <a:lnTo>
                    <a:pt x="1150" y="332"/>
                  </a:lnTo>
                  <a:lnTo>
                    <a:pt x="1150" y="316"/>
                  </a:lnTo>
                  <a:lnTo>
                    <a:pt x="1148" y="298"/>
                  </a:lnTo>
                  <a:lnTo>
                    <a:pt x="1144" y="282"/>
                  </a:lnTo>
                  <a:lnTo>
                    <a:pt x="1138" y="266"/>
                  </a:lnTo>
                  <a:lnTo>
                    <a:pt x="1132" y="250"/>
                  </a:lnTo>
                  <a:lnTo>
                    <a:pt x="1124" y="234"/>
                  </a:lnTo>
                  <a:lnTo>
                    <a:pt x="1116" y="218"/>
                  </a:lnTo>
                  <a:lnTo>
                    <a:pt x="1106" y="204"/>
                  </a:lnTo>
                  <a:lnTo>
                    <a:pt x="1082" y="174"/>
                  </a:lnTo>
                  <a:lnTo>
                    <a:pt x="1052" y="146"/>
                  </a:lnTo>
                  <a:lnTo>
                    <a:pt x="1020" y="122"/>
                  </a:lnTo>
                  <a:lnTo>
                    <a:pt x="982" y="98"/>
                  </a:lnTo>
                  <a:lnTo>
                    <a:pt x="942" y="76"/>
                  </a:lnTo>
                  <a:lnTo>
                    <a:pt x="898" y="58"/>
                  </a:lnTo>
                  <a:lnTo>
                    <a:pt x="850" y="40"/>
                  </a:lnTo>
                  <a:lnTo>
                    <a:pt x="800" y="26"/>
                  </a:lnTo>
                  <a:lnTo>
                    <a:pt x="746" y="16"/>
                  </a:lnTo>
                  <a:lnTo>
                    <a:pt x="692" y="8"/>
                  </a:lnTo>
                  <a:lnTo>
                    <a:pt x="634" y="2"/>
                  </a:lnTo>
                  <a:lnTo>
                    <a:pt x="576" y="0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Freeform 8"/>
            <p:cNvSpPr>
              <a:spLocks/>
            </p:cNvSpPr>
            <p:nvPr/>
          </p:nvSpPr>
          <p:spPr bwMode="auto">
            <a:xfrm>
              <a:off x="3855067" y="623835"/>
              <a:ext cx="929811" cy="744164"/>
            </a:xfrm>
            <a:custGeom>
              <a:avLst/>
              <a:gdLst>
                <a:gd name="T0" fmla="*/ 176 w 1182"/>
                <a:gd name="T1" fmla="*/ 100 h 946"/>
                <a:gd name="T2" fmla="*/ 100 w 1182"/>
                <a:gd name="T3" fmla="*/ 154 h 946"/>
                <a:gd name="T4" fmla="*/ 58 w 1182"/>
                <a:gd name="T5" fmla="*/ 198 h 946"/>
                <a:gd name="T6" fmla="*/ 36 w 1182"/>
                <a:gd name="T7" fmla="*/ 230 h 946"/>
                <a:gd name="T8" fmla="*/ 18 w 1182"/>
                <a:gd name="T9" fmla="*/ 262 h 946"/>
                <a:gd name="T10" fmla="*/ 6 w 1182"/>
                <a:gd name="T11" fmla="*/ 296 h 946"/>
                <a:gd name="T12" fmla="*/ 0 w 1182"/>
                <a:gd name="T13" fmla="*/ 332 h 946"/>
                <a:gd name="T14" fmla="*/ 0 w 1182"/>
                <a:gd name="T15" fmla="*/ 348 h 946"/>
                <a:gd name="T16" fmla="*/ 8 w 1182"/>
                <a:gd name="T17" fmla="*/ 408 h 946"/>
                <a:gd name="T18" fmla="*/ 32 w 1182"/>
                <a:gd name="T19" fmla="*/ 464 h 946"/>
                <a:gd name="T20" fmla="*/ 72 w 1182"/>
                <a:gd name="T21" fmla="*/ 516 h 946"/>
                <a:gd name="T22" fmla="*/ 126 w 1182"/>
                <a:gd name="T23" fmla="*/ 564 h 946"/>
                <a:gd name="T24" fmla="*/ 154 w 1182"/>
                <a:gd name="T25" fmla="*/ 584 h 946"/>
                <a:gd name="T26" fmla="*/ 218 w 1182"/>
                <a:gd name="T27" fmla="*/ 620 h 946"/>
                <a:gd name="T28" fmla="*/ 290 w 1182"/>
                <a:gd name="T29" fmla="*/ 650 h 946"/>
                <a:gd name="T30" fmla="*/ 368 w 1182"/>
                <a:gd name="T31" fmla="*/ 672 h 946"/>
                <a:gd name="T32" fmla="*/ 410 w 1182"/>
                <a:gd name="T33" fmla="*/ 680 h 946"/>
                <a:gd name="T34" fmla="*/ 258 w 1182"/>
                <a:gd name="T35" fmla="*/ 946 h 946"/>
                <a:gd name="T36" fmla="*/ 586 w 1182"/>
                <a:gd name="T37" fmla="*/ 698 h 946"/>
                <a:gd name="T38" fmla="*/ 592 w 1182"/>
                <a:gd name="T39" fmla="*/ 698 h 946"/>
                <a:gd name="T40" fmla="*/ 706 w 1182"/>
                <a:gd name="T41" fmla="*/ 692 h 946"/>
                <a:gd name="T42" fmla="*/ 816 w 1182"/>
                <a:gd name="T43" fmla="*/ 672 h 946"/>
                <a:gd name="T44" fmla="*/ 916 w 1182"/>
                <a:gd name="T45" fmla="*/ 640 h 946"/>
                <a:gd name="T46" fmla="*/ 1006 w 1182"/>
                <a:gd name="T47" fmla="*/ 598 h 946"/>
                <a:gd name="T48" fmla="*/ 1046 w 1182"/>
                <a:gd name="T49" fmla="*/ 572 h 946"/>
                <a:gd name="T50" fmla="*/ 1112 w 1182"/>
                <a:gd name="T51" fmla="*/ 516 h 946"/>
                <a:gd name="T52" fmla="*/ 1138 w 1182"/>
                <a:gd name="T53" fmla="*/ 484 h 946"/>
                <a:gd name="T54" fmla="*/ 1156 w 1182"/>
                <a:gd name="T55" fmla="*/ 452 h 946"/>
                <a:gd name="T56" fmla="*/ 1172 w 1182"/>
                <a:gd name="T57" fmla="*/ 418 h 946"/>
                <a:gd name="T58" fmla="*/ 1180 w 1182"/>
                <a:gd name="T59" fmla="*/ 384 h 946"/>
                <a:gd name="T60" fmla="*/ 1182 w 1182"/>
                <a:gd name="T61" fmla="*/ 348 h 946"/>
                <a:gd name="T62" fmla="*/ 1182 w 1182"/>
                <a:gd name="T63" fmla="*/ 332 h 946"/>
                <a:gd name="T64" fmla="*/ 1176 w 1182"/>
                <a:gd name="T65" fmla="*/ 296 h 946"/>
                <a:gd name="T66" fmla="*/ 1164 w 1182"/>
                <a:gd name="T67" fmla="*/ 262 h 946"/>
                <a:gd name="T68" fmla="*/ 1148 w 1182"/>
                <a:gd name="T69" fmla="*/ 230 h 946"/>
                <a:gd name="T70" fmla="*/ 1126 w 1182"/>
                <a:gd name="T71" fmla="*/ 198 h 946"/>
                <a:gd name="T72" fmla="*/ 1082 w 1182"/>
                <a:gd name="T73" fmla="*/ 154 h 946"/>
                <a:gd name="T74" fmla="*/ 1006 w 1182"/>
                <a:gd name="T75" fmla="*/ 100 h 946"/>
                <a:gd name="T76" fmla="*/ 962 w 1182"/>
                <a:gd name="T77" fmla="*/ 78 h 946"/>
                <a:gd name="T78" fmla="*/ 868 w 1182"/>
                <a:gd name="T79" fmla="*/ 40 h 946"/>
                <a:gd name="T80" fmla="*/ 762 w 1182"/>
                <a:gd name="T81" fmla="*/ 14 h 946"/>
                <a:gd name="T82" fmla="*/ 650 w 1182"/>
                <a:gd name="T83" fmla="*/ 2 h 946"/>
                <a:gd name="T84" fmla="*/ 592 w 1182"/>
                <a:gd name="T85" fmla="*/ 0 h 946"/>
                <a:gd name="T86" fmla="*/ 476 w 1182"/>
                <a:gd name="T87" fmla="*/ 6 h 946"/>
                <a:gd name="T88" fmla="*/ 366 w 1182"/>
                <a:gd name="T89" fmla="*/ 26 h 946"/>
                <a:gd name="T90" fmla="*/ 266 w 1182"/>
                <a:gd name="T91" fmla="*/ 58 h 946"/>
                <a:gd name="T92" fmla="*/ 176 w 1182"/>
                <a:gd name="T93" fmla="*/ 10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2" h="946">
                  <a:moveTo>
                    <a:pt x="176" y="100"/>
                  </a:moveTo>
                  <a:lnTo>
                    <a:pt x="176" y="100"/>
                  </a:lnTo>
                  <a:lnTo>
                    <a:pt x="136" y="126"/>
                  </a:lnTo>
                  <a:lnTo>
                    <a:pt x="100" y="154"/>
                  </a:lnTo>
                  <a:lnTo>
                    <a:pt x="70" y="182"/>
                  </a:lnTo>
                  <a:lnTo>
                    <a:pt x="58" y="198"/>
                  </a:lnTo>
                  <a:lnTo>
                    <a:pt x="46" y="214"/>
                  </a:lnTo>
                  <a:lnTo>
                    <a:pt x="36" y="230"/>
                  </a:lnTo>
                  <a:lnTo>
                    <a:pt x="26" y="246"/>
                  </a:lnTo>
                  <a:lnTo>
                    <a:pt x="18" y="262"/>
                  </a:lnTo>
                  <a:lnTo>
                    <a:pt x="12" y="280"/>
                  </a:lnTo>
                  <a:lnTo>
                    <a:pt x="6" y="296"/>
                  </a:lnTo>
                  <a:lnTo>
                    <a:pt x="2" y="314"/>
                  </a:lnTo>
                  <a:lnTo>
                    <a:pt x="0" y="33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2" y="378"/>
                  </a:lnTo>
                  <a:lnTo>
                    <a:pt x="8" y="408"/>
                  </a:lnTo>
                  <a:lnTo>
                    <a:pt x="18" y="436"/>
                  </a:lnTo>
                  <a:lnTo>
                    <a:pt x="32" y="464"/>
                  </a:lnTo>
                  <a:lnTo>
                    <a:pt x="50" y="490"/>
                  </a:lnTo>
                  <a:lnTo>
                    <a:pt x="72" y="516"/>
                  </a:lnTo>
                  <a:lnTo>
                    <a:pt x="96" y="540"/>
                  </a:lnTo>
                  <a:lnTo>
                    <a:pt x="126" y="564"/>
                  </a:lnTo>
                  <a:lnTo>
                    <a:pt x="126" y="564"/>
                  </a:lnTo>
                  <a:lnTo>
                    <a:pt x="154" y="584"/>
                  </a:lnTo>
                  <a:lnTo>
                    <a:pt x="184" y="602"/>
                  </a:lnTo>
                  <a:lnTo>
                    <a:pt x="218" y="620"/>
                  </a:lnTo>
                  <a:lnTo>
                    <a:pt x="254" y="636"/>
                  </a:lnTo>
                  <a:lnTo>
                    <a:pt x="290" y="650"/>
                  </a:lnTo>
                  <a:lnTo>
                    <a:pt x="328" y="662"/>
                  </a:lnTo>
                  <a:lnTo>
                    <a:pt x="368" y="672"/>
                  </a:lnTo>
                  <a:lnTo>
                    <a:pt x="410" y="680"/>
                  </a:lnTo>
                  <a:lnTo>
                    <a:pt x="410" y="680"/>
                  </a:lnTo>
                  <a:lnTo>
                    <a:pt x="258" y="946"/>
                  </a:lnTo>
                  <a:lnTo>
                    <a:pt x="258" y="946"/>
                  </a:lnTo>
                  <a:lnTo>
                    <a:pt x="586" y="698"/>
                  </a:lnTo>
                  <a:lnTo>
                    <a:pt x="586" y="698"/>
                  </a:lnTo>
                  <a:lnTo>
                    <a:pt x="592" y="698"/>
                  </a:lnTo>
                  <a:lnTo>
                    <a:pt x="592" y="698"/>
                  </a:lnTo>
                  <a:lnTo>
                    <a:pt x="650" y="696"/>
                  </a:lnTo>
                  <a:lnTo>
                    <a:pt x="706" y="692"/>
                  </a:lnTo>
                  <a:lnTo>
                    <a:pt x="762" y="684"/>
                  </a:lnTo>
                  <a:lnTo>
                    <a:pt x="816" y="672"/>
                  </a:lnTo>
                  <a:lnTo>
                    <a:pt x="868" y="658"/>
                  </a:lnTo>
                  <a:lnTo>
                    <a:pt x="916" y="640"/>
                  </a:lnTo>
                  <a:lnTo>
                    <a:pt x="962" y="620"/>
                  </a:lnTo>
                  <a:lnTo>
                    <a:pt x="1006" y="598"/>
                  </a:lnTo>
                  <a:lnTo>
                    <a:pt x="1006" y="598"/>
                  </a:lnTo>
                  <a:lnTo>
                    <a:pt x="1046" y="572"/>
                  </a:lnTo>
                  <a:lnTo>
                    <a:pt x="1082" y="544"/>
                  </a:lnTo>
                  <a:lnTo>
                    <a:pt x="1112" y="516"/>
                  </a:lnTo>
                  <a:lnTo>
                    <a:pt x="1126" y="500"/>
                  </a:lnTo>
                  <a:lnTo>
                    <a:pt x="1138" y="484"/>
                  </a:lnTo>
                  <a:lnTo>
                    <a:pt x="1148" y="468"/>
                  </a:lnTo>
                  <a:lnTo>
                    <a:pt x="1156" y="452"/>
                  </a:lnTo>
                  <a:lnTo>
                    <a:pt x="1164" y="436"/>
                  </a:lnTo>
                  <a:lnTo>
                    <a:pt x="1172" y="418"/>
                  </a:lnTo>
                  <a:lnTo>
                    <a:pt x="1176" y="402"/>
                  </a:lnTo>
                  <a:lnTo>
                    <a:pt x="1180" y="384"/>
                  </a:lnTo>
                  <a:lnTo>
                    <a:pt x="1182" y="366"/>
                  </a:lnTo>
                  <a:lnTo>
                    <a:pt x="1182" y="348"/>
                  </a:lnTo>
                  <a:lnTo>
                    <a:pt x="1182" y="348"/>
                  </a:lnTo>
                  <a:lnTo>
                    <a:pt x="1182" y="332"/>
                  </a:lnTo>
                  <a:lnTo>
                    <a:pt x="1180" y="314"/>
                  </a:lnTo>
                  <a:lnTo>
                    <a:pt x="1176" y="296"/>
                  </a:lnTo>
                  <a:lnTo>
                    <a:pt x="1172" y="280"/>
                  </a:lnTo>
                  <a:lnTo>
                    <a:pt x="1164" y="262"/>
                  </a:lnTo>
                  <a:lnTo>
                    <a:pt x="1156" y="246"/>
                  </a:lnTo>
                  <a:lnTo>
                    <a:pt x="1148" y="230"/>
                  </a:lnTo>
                  <a:lnTo>
                    <a:pt x="1138" y="214"/>
                  </a:lnTo>
                  <a:lnTo>
                    <a:pt x="1126" y="198"/>
                  </a:lnTo>
                  <a:lnTo>
                    <a:pt x="1112" y="182"/>
                  </a:lnTo>
                  <a:lnTo>
                    <a:pt x="1082" y="154"/>
                  </a:lnTo>
                  <a:lnTo>
                    <a:pt x="1046" y="126"/>
                  </a:lnTo>
                  <a:lnTo>
                    <a:pt x="1006" y="100"/>
                  </a:lnTo>
                  <a:lnTo>
                    <a:pt x="1006" y="100"/>
                  </a:lnTo>
                  <a:lnTo>
                    <a:pt x="962" y="78"/>
                  </a:lnTo>
                  <a:lnTo>
                    <a:pt x="916" y="58"/>
                  </a:lnTo>
                  <a:lnTo>
                    <a:pt x="868" y="40"/>
                  </a:lnTo>
                  <a:lnTo>
                    <a:pt x="816" y="26"/>
                  </a:lnTo>
                  <a:lnTo>
                    <a:pt x="762" y="14"/>
                  </a:lnTo>
                  <a:lnTo>
                    <a:pt x="706" y="6"/>
                  </a:lnTo>
                  <a:lnTo>
                    <a:pt x="650" y="2"/>
                  </a:lnTo>
                  <a:lnTo>
                    <a:pt x="592" y="0"/>
                  </a:lnTo>
                  <a:lnTo>
                    <a:pt x="592" y="0"/>
                  </a:lnTo>
                  <a:lnTo>
                    <a:pt x="534" y="2"/>
                  </a:lnTo>
                  <a:lnTo>
                    <a:pt x="476" y="6"/>
                  </a:lnTo>
                  <a:lnTo>
                    <a:pt x="420" y="14"/>
                  </a:lnTo>
                  <a:lnTo>
                    <a:pt x="366" y="26"/>
                  </a:lnTo>
                  <a:lnTo>
                    <a:pt x="316" y="40"/>
                  </a:lnTo>
                  <a:lnTo>
                    <a:pt x="266" y="58"/>
                  </a:lnTo>
                  <a:lnTo>
                    <a:pt x="220" y="78"/>
                  </a:lnTo>
                  <a:lnTo>
                    <a:pt x="176" y="100"/>
                  </a:lnTo>
                  <a:lnTo>
                    <a:pt x="176" y="100"/>
                  </a:lnTo>
                  <a:close/>
                </a:path>
              </a:pathLst>
            </a:custGeom>
            <a:solidFill>
              <a:srgbClr val="3564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8" name="Freeform 9"/>
            <p:cNvSpPr>
              <a:spLocks/>
            </p:cNvSpPr>
            <p:nvPr/>
          </p:nvSpPr>
          <p:spPr bwMode="auto">
            <a:xfrm>
              <a:off x="3880239" y="649007"/>
              <a:ext cx="879466" cy="623021"/>
            </a:xfrm>
            <a:custGeom>
              <a:avLst/>
              <a:gdLst>
                <a:gd name="T0" fmla="*/ 430 w 1118"/>
                <a:gd name="T1" fmla="*/ 626 h 792"/>
                <a:gd name="T2" fmla="*/ 406 w 1118"/>
                <a:gd name="T3" fmla="*/ 622 h 792"/>
                <a:gd name="T4" fmla="*/ 320 w 1118"/>
                <a:gd name="T5" fmla="*/ 602 h 792"/>
                <a:gd name="T6" fmla="*/ 242 w 1118"/>
                <a:gd name="T7" fmla="*/ 578 h 792"/>
                <a:gd name="T8" fmla="*/ 172 w 1118"/>
                <a:gd name="T9" fmla="*/ 546 h 792"/>
                <a:gd name="T10" fmla="*/ 114 w 1118"/>
                <a:gd name="T11" fmla="*/ 508 h 792"/>
                <a:gd name="T12" fmla="*/ 66 w 1118"/>
                <a:gd name="T13" fmla="*/ 464 h 792"/>
                <a:gd name="T14" fmla="*/ 30 w 1118"/>
                <a:gd name="T15" fmla="*/ 418 h 792"/>
                <a:gd name="T16" fmla="*/ 8 w 1118"/>
                <a:gd name="T17" fmla="*/ 368 h 792"/>
                <a:gd name="T18" fmla="*/ 0 w 1118"/>
                <a:gd name="T19" fmla="*/ 316 h 792"/>
                <a:gd name="T20" fmla="*/ 0 w 1118"/>
                <a:gd name="T21" fmla="*/ 300 h 792"/>
                <a:gd name="T22" fmla="*/ 6 w 1118"/>
                <a:gd name="T23" fmla="*/ 268 h 792"/>
                <a:gd name="T24" fmla="*/ 18 w 1118"/>
                <a:gd name="T25" fmla="*/ 238 h 792"/>
                <a:gd name="T26" fmla="*/ 34 w 1118"/>
                <a:gd name="T27" fmla="*/ 208 h 792"/>
                <a:gd name="T28" fmla="*/ 68 w 1118"/>
                <a:gd name="T29" fmla="*/ 166 h 792"/>
                <a:gd name="T30" fmla="*/ 128 w 1118"/>
                <a:gd name="T31" fmla="*/ 116 h 792"/>
                <a:gd name="T32" fmla="*/ 204 w 1118"/>
                <a:gd name="T33" fmla="*/ 72 h 792"/>
                <a:gd name="T34" fmla="*/ 294 w 1118"/>
                <a:gd name="T35" fmla="*/ 38 h 792"/>
                <a:gd name="T36" fmla="*/ 394 w 1118"/>
                <a:gd name="T37" fmla="*/ 14 h 792"/>
                <a:gd name="T38" fmla="*/ 502 w 1118"/>
                <a:gd name="T39" fmla="*/ 2 h 792"/>
                <a:gd name="T40" fmla="*/ 560 w 1118"/>
                <a:gd name="T41" fmla="*/ 0 h 792"/>
                <a:gd name="T42" fmla="*/ 672 w 1118"/>
                <a:gd name="T43" fmla="*/ 6 h 792"/>
                <a:gd name="T44" fmla="*/ 776 w 1118"/>
                <a:gd name="T45" fmla="*/ 26 h 792"/>
                <a:gd name="T46" fmla="*/ 872 w 1118"/>
                <a:gd name="T47" fmla="*/ 54 h 792"/>
                <a:gd name="T48" fmla="*/ 954 w 1118"/>
                <a:gd name="T49" fmla="*/ 94 h 792"/>
                <a:gd name="T50" fmla="*/ 1022 w 1118"/>
                <a:gd name="T51" fmla="*/ 140 h 792"/>
                <a:gd name="T52" fmla="*/ 1074 w 1118"/>
                <a:gd name="T53" fmla="*/ 194 h 792"/>
                <a:gd name="T54" fmla="*/ 1094 w 1118"/>
                <a:gd name="T55" fmla="*/ 222 h 792"/>
                <a:gd name="T56" fmla="*/ 1108 w 1118"/>
                <a:gd name="T57" fmla="*/ 254 h 792"/>
                <a:gd name="T58" fmla="*/ 1116 w 1118"/>
                <a:gd name="T59" fmla="*/ 284 h 792"/>
                <a:gd name="T60" fmla="*/ 1118 w 1118"/>
                <a:gd name="T61" fmla="*/ 316 h 792"/>
                <a:gd name="T62" fmla="*/ 1118 w 1118"/>
                <a:gd name="T63" fmla="*/ 334 h 792"/>
                <a:gd name="T64" fmla="*/ 1112 w 1118"/>
                <a:gd name="T65" fmla="*/ 366 h 792"/>
                <a:gd name="T66" fmla="*/ 1100 w 1118"/>
                <a:gd name="T67" fmla="*/ 396 h 792"/>
                <a:gd name="T68" fmla="*/ 1084 w 1118"/>
                <a:gd name="T69" fmla="*/ 426 h 792"/>
                <a:gd name="T70" fmla="*/ 1050 w 1118"/>
                <a:gd name="T71" fmla="*/ 468 h 792"/>
                <a:gd name="T72" fmla="*/ 990 w 1118"/>
                <a:gd name="T73" fmla="*/ 518 h 792"/>
                <a:gd name="T74" fmla="*/ 914 w 1118"/>
                <a:gd name="T75" fmla="*/ 562 h 792"/>
                <a:gd name="T76" fmla="*/ 826 w 1118"/>
                <a:gd name="T77" fmla="*/ 596 h 792"/>
                <a:gd name="T78" fmla="*/ 726 w 1118"/>
                <a:gd name="T79" fmla="*/ 620 h 792"/>
                <a:gd name="T80" fmla="*/ 616 w 1118"/>
                <a:gd name="T81" fmla="*/ 632 h 792"/>
                <a:gd name="T82" fmla="*/ 548 w 1118"/>
                <a:gd name="T83" fmla="*/ 634 h 792"/>
                <a:gd name="T84" fmla="*/ 544 w 1118"/>
                <a:gd name="T85" fmla="*/ 634 h 792"/>
                <a:gd name="T86" fmla="*/ 332 w 1118"/>
                <a:gd name="T87" fmla="*/ 792 h 792"/>
                <a:gd name="T88" fmla="*/ 418 w 1118"/>
                <a:gd name="T89" fmla="*/ 64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8" h="792">
                  <a:moveTo>
                    <a:pt x="418" y="646"/>
                  </a:moveTo>
                  <a:lnTo>
                    <a:pt x="430" y="626"/>
                  </a:lnTo>
                  <a:lnTo>
                    <a:pt x="406" y="622"/>
                  </a:lnTo>
                  <a:lnTo>
                    <a:pt x="406" y="622"/>
                  </a:lnTo>
                  <a:lnTo>
                    <a:pt x="362" y="614"/>
                  </a:lnTo>
                  <a:lnTo>
                    <a:pt x="320" y="602"/>
                  </a:lnTo>
                  <a:lnTo>
                    <a:pt x="280" y="590"/>
                  </a:lnTo>
                  <a:lnTo>
                    <a:pt x="242" y="578"/>
                  </a:lnTo>
                  <a:lnTo>
                    <a:pt x="206" y="562"/>
                  </a:lnTo>
                  <a:lnTo>
                    <a:pt x="172" y="546"/>
                  </a:lnTo>
                  <a:lnTo>
                    <a:pt x="142" y="526"/>
                  </a:lnTo>
                  <a:lnTo>
                    <a:pt x="114" y="508"/>
                  </a:lnTo>
                  <a:lnTo>
                    <a:pt x="88" y="486"/>
                  </a:lnTo>
                  <a:lnTo>
                    <a:pt x="66" y="464"/>
                  </a:lnTo>
                  <a:lnTo>
                    <a:pt x="46" y="442"/>
                  </a:lnTo>
                  <a:lnTo>
                    <a:pt x="30" y="418"/>
                  </a:lnTo>
                  <a:lnTo>
                    <a:pt x="18" y="394"/>
                  </a:lnTo>
                  <a:lnTo>
                    <a:pt x="8" y="368"/>
                  </a:lnTo>
                  <a:lnTo>
                    <a:pt x="2" y="34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00"/>
                  </a:lnTo>
                  <a:lnTo>
                    <a:pt x="4" y="284"/>
                  </a:lnTo>
                  <a:lnTo>
                    <a:pt x="6" y="268"/>
                  </a:lnTo>
                  <a:lnTo>
                    <a:pt x="12" y="254"/>
                  </a:lnTo>
                  <a:lnTo>
                    <a:pt x="18" y="238"/>
                  </a:lnTo>
                  <a:lnTo>
                    <a:pt x="26" y="222"/>
                  </a:lnTo>
                  <a:lnTo>
                    <a:pt x="34" y="208"/>
                  </a:lnTo>
                  <a:lnTo>
                    <a:pt x="44" y="194"/>
                  </a:lnTo>
                  <a:lnTo>
                    <a:pt x="68" y="166"/>
                  </a:lnTo>
                  <a:lnTo>
                    <a:pt x="96" y="140"/>
                  </a:lnTo>
                  <a:lnTo>
                    <a:pt x="128" y="116"/>
                  </a:lnTo>
                  <a:lnTo>
                    <a:pt x="164" y="94"/>
                  </a:lnTo>
                  <a:lnTo>
                    <a:pt x="204" y="72"/>
                  </a:lnTo>
                  <a:lnTo>
                    <a:pt x="246" y="54"/>
                  </a:lnTo>
                  <a:lnTo>
                    <a:pt x="294" y="38"/>
                  </a:lnTo>
                  <a:lnTo>
                    <a:pt x="342" y="26"/>
                  </a:lnTo>
                  <a:lnTo>
                    <a:pt x="394" y="14"/>
                  </a:lnTo>
                  <a:lnTo>
                    <a:pt x="446" y="6"/>
                  </a:lnTo>
                  <a:lnTo>
                    <a:pt x="502" y="2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16" y="2"/>
                  </a:lnTo>
                  <a:lnTo>
                    <a:pt x="672" y="6"/>
                  </a:lnTo>
                  <a:lnTo>
                    <a:pt x="726" y="14"/>
                  </a:lnTo>
                  <a:lnTo>
                    <a:pt x="776" y="26"/>
                  </a:lnTo>
                  <a:lnTo>
                    <a:pt x="826" y="38"/>
                  </a:lnTo>
                  <a:lnTo>
                    <a:pt x="872" y="54"/>
                  </a:lnTo>
                  <a:lnTo>
                    <a:pt x="914" y="72"/>
                  </a:lnTo>
                  <a:lnTo>
                    <a:pt x="954" y="94"/>
                  </a:lnTo>
                  <a:lnTo>
                    <a:pt x="990" y="116"/>
                  </a:lnTo>
                  <a:lnTo>
                    <a:pt x="1022" y="140"/>
                  </a:lnTo>
                  <a:lnTo>
                    <a:pt x="1050" y="166"/>
                  </a:lnTo>
                  <a:lnTo>
                    <a:pt x="1074" y="194"/>
                  </a:lnTo>
                  <a:lnTo>
                    <a:pt x="1084" y="208"/>
                  </a:lnTo>
                  <a:lnTo>
                    <a:pt x="1094" y="222"/>
                  </a:lnTo>
                  <a:lnTo>
                    <a:pt x="1100" y="238"/>
                  </a:lnTo>
                  <a:lnTo>
                    <a:pt x="1108" y="254"/>
                  </a:lnTo>
                  <a:lnTo>
                    <a:pt x="1112" y="268"/>
                  </a:lnTo>
                  <a:lnTo>
                    <a:pt x="1116" y="284"/>
                  </a:lnTo>
                  <a:lnTo>
                    <a:pt x="1118" y="300"/>
                  </a:lnTo>
                  <a:lnTo>
                    <a:pt x="1118" y="316"/>
                  </a:lnTo>
                  <a:lnTo>
                    <a:pt x="1118" y="316"/>
                  </a:lnTo>
                  <a:lnTo>
                    <a:pt x="1118" y="334"/>
                  </a:lnTo>
                  <a:lnTo>
                    <a:pt x="1116" y="350"/>
                  </a:lnTo>
                  <a:lnTo>
                    <a:pt x="1112" y="366"/>
                  </a:lnTo>
                  <a:lnTo>
                    <a:pt x="1108" y="380"/>
                  </a:lnTo>
                  <a:lnTo>
                    <a:pt x="1100" y="396"/>
                  </a:lnTo>
                  <a:lnTo>
                    <a:pt x="1094" y="412"/>
                  </a:lnTo>
                  <a:lnTo>
                    <a:pt x="1084" y="426"/>
                  </a:lnTo>
                  <a:lnTo>
                    <a:pt x="1074" y="440"/>
                  </a:lnTo>
                  <a:lnTo>
                    <a:pt x="1050" y="468"/>
                  </a:lnTo>
                  <a:lnTo>
                    <a:pt x="1022" y="494"/>
                  </a:lnTo>
                  <a:lnTo>
                    <a:pt x="990" y="518"/>
                  </a:lnTo>
                  <a:lnTo>
                    <a:pt x="954" y="540"/>
                  </a:lnTo>
                  <a:lnTo>
                    <a:pt x="914" y="562"/>
                  </a:lnTo>
                  <a:lnTo>
                    <a:pt x="872" y="580"/>
                  </a:lnTo>
                  <a:lnTo>
                    <a:pt x="826" y="596"/>
                  </a:lnTo>
                  <a:lnTo>
                    <a:pt x="776" y="608"/>
                  </a:lnTo>
                  <a:lnTo>
                    <a:pt x="726" y="620"/>
                  </a:lnTo>
                  <a:lnTo>
                    <a:pt x="672" y="628"/>
                  </a:lnTo>
                  <a:lnTo>
                    <a:pt x="616" y="632"/>
                  </a:lnTo>
                  <a:lnTo>
                    <a:pt x="560" y="634"/>
                  </a:lnTo>
                  <a:lnTo>
                    <a:pt x="548" y="634"/>
                  </a:lnTo>
                  <a:lnTo>
                    <a:pt x="544" y="634"/>
                  </a:lnTo>
                  <a:lnTo>
                    <a:pt x="544" y="634"/>
                  </a:lnTo>
                  <a:lnTo>
                    <a:pt x="332" y="792"/>
                  </a:lnTo>
                  <a:lnTo>
                    <a:pt x="332" y="792"/>
                  </a:lnTo>
                  <a:lnTo>
                    <a:pt x="418" y="646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rgbClr val="C3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2" name="Freeform 10"/>
            <p:cNvSpPr>
              <a:spLocks/>
            </p:cNvSpPr>
            <p:nvPr/>
          </p:nvSpPr>
          <p:spPr bwMode="auto">
            <a:xfrm>
              <a:off x="3905412" y="674180"/>
              <a:ext cx="829121" cy="503451"/>
            </a:xfrm>
            <a:custGeom>
              <a:avLst/>
              <a:gdLst>
                <a:gd name="T0" fmla="*/ 448 w 1054"/>
                <a:gd name="T1" fmla="*/ 568 h 640"/>
                <a:gd name="T2" fmla="*/ 380 w 1054"/>
                <a:gd name="T3" fmla="*/ 558 h 640"/>
                <a:gd name="T4" fmla="*/ 300 w 1054"/>
                <a:gd name="T5" fmla="*/ 540 h 640"/>
                <a:gd name="T6" fmla="*/ 228 w 1054"/>
                <a:gd name="T7" fmla="*/ 518 h 640"/>
                <a:gd name="T8" fmla="*/ 162 w 1054"/>
                <a:gd name="T9" fmla="*/ 488 h 640"/>
                <a:gd name="T10" fmla="*/ 108 w 1054"/>
                <a:gd name="T11" fmla="*/ 454 h 640"/>
                <a:gd name="T12" fmla="*/ 62 w 1054"/>
                <a:gd name="T13" fmla="*/ 416 h 640"/>
                <a:gd name="T14" fmla="*/ 28 w 1054"/>
                <a:gd name="T15" fmla="*/ 374 h 640"/>
                <a:gd name="T16" fmla="*/ 8 w 1054"/>
                <a:gd name="T17" fmla="*/ 330 h 640"/>
                <a:gd name="T18" fmla="*/ 0 w 1054"/>
                <a:gd name="T19" fmla="*/ 284 h 640"/>
                <a:gd name="T20" fmla="*/ 2 w 1054"/>
                <a:gd name="T21" fmla="*/ 270 h 640"/>
                <a:gd name="T22" fmla="*/ 6 w 1054"/>
                <a:gd name="T23" fmla="*/ 242 h 640"/>
                <a:gd name="T24" fmla="*/ 18 w 1054"/>
                <a:gd name="T25" fmla="*/ 214 h 640"/>
                <a:gd name="T26" fmla="*/ 42 w 1054"/>
                <a:gd name="T27" fmla="*/ 176 h 640"/>
                <a:gd name="T28" fmla="*/ 92 w 1054"/>
                <a:gd name="T29" fmla="*/ 128 h 640"/>
                <a:gd name="T30" fmla="*/ 156 w 1054"/>
                <a:gd name="T31" fmla="*/ 84 h 640"/>
                <a:gd name="T32" fmla="*/ 236 w 1054"/>
                <a:gd name="T33" fmla="*/ 50 h 640"/>
                <a:gd name="T34" fmla="*/ 324 w 1054"/>
                <a:gd name="T35" fmla="*/ 24 h 640"/>
                <a:gd name="T36" fmla="*/ 422 w 1054"/>
                <a:gd name="T37" fmla="*/ 6 h 640"/>
                <a:gd name="T38" fmla="*/ 528 w 1054"/>
                <a:gd name="T39" fmla="*/ 0 h 640"/>
                <a:gd name="T40" fmla="*/ 580 w 1054"/>
                <a:gd name="T41" fmla="*/ 2 h 640"/>
                <a:gd name="T42" fmla="*/ 682 w 1054"/>
                <a:gd name="T43" fmla="*/ 14 h 640"/>
                <a:gd name="T44" fmla="*/ 776 w 1054"/>
                <a:gd name="T45" fmla="*/ 36 h 640"/>
                <a:gd name="T46" fmla="*/ 860 w 1054"/>
                <a:gd name="T47" fmla="*/ 66 h 640"/>
                <a:gd name="T48" fmla="*/ 932 w 1054"/>
                <a:gd name="T49" fmla="*/ 106 h 640"/>
                <a:gd name="T50" fmla="*/ 990 w 1054"/>
                <a:gd name="T51" fmla="*/ 150 h 640"/>
                <a:gd name="T52" fmla="*/ 1030 w 1054"/>
                <a:gd name="T53" fmla="*/ 202 h 640"/>
                <a:gd name="T54" fmla="*/ 1044 w 1054"/>
                <a:gd name="T55" fmla="*/ 228 h 640"/>
                <a:gd name="T56" fmla="*/ 1052 w 1054"/>
                <a:gd name="T57" fmla="*/ 256 h 640"/>
                <a:gd name="T58" fmla="*/ 1054 w 1054"/>
                <a:gd name="T59" fmla="*/ 284 h 640"/>
                <a:gd name="T60" fmla="*/ 1054 w 1054"/>
                <a:gd name="T61" fmla="*/ 300 h 640"/>
                <a:gd name="T62" fmla="*/ 1048 w 1054"/>
                <a:gd name="T63" fmla="*/ 328 h 640"/>
                <a:gd name="T64" fmla="*/ 1038 w 1054"/>
                <a:gd name="T65" fmla="*/ 356 h 640"/>
                <a:gd name="T66" fmla="*/ 1012 w 1054"/>
                <a:gd name="T67" fmla="*/ 394 h 640"/>
                <a:gd name="T68" fmla="*/ 962 w 1054"/>
                <a:gd name="T69" fmla="*/ 442 h 640"/>
                <a:gd name="T70" fmla="*/ 898 w 1054"/>
                <a:gd name="T71" fmla="*/ 486 h 640"/>
                <a:gd name="T72" fmla="*/ 820 w 1054"/>
                <a:gd name="T73" fmla="*/ 520 h 640"/>
                <a:gd name="T74" fmla="*/ 730 w 1054"/>
                <a:gd name="T75" fmla="*/ 546 h 640"/>
                <a:gd name="T76" fmla="*/ 632 w 1054"/>
                <a:gd name="T77" fmla="*/ 564 h 640"/>
                <a:gd name="T78" fmla="*/ 528 w 1054"/>
                <a:gd name="T79" fmla="*/ 570 h 640"/>
                <a:gd name="T80" fmla="*/ 518 w 1054"/>
                <a:gd name="T81" fmla="*/ 570 h 640"/>
                <a:gd name="T82" fmla="*/ 500 w 1054"/>
                <a:gd name="T83" fmla="*/ 570 h 640"/>
                <a:gd name="T84" fmla="*/ 408 w 1054"/>
                <a:gd name="T85" fmla="*/ 640 h 640"/>
                <a:gd name="T86" fmla="*/ 414 w 1054"/>
                <a:gd name="T87" fmla="*/ 63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54" h="640">
                  <a:moveTo>
                    <a:pt x="414" y="630"/>
                  </a:moveTo>
                  <a:lnTo>
                    <a:pt x="448" y="568"/>
                  </a:lnTo>
                  <a:lnTo>
                    <a:pt x="380" y="558"/>
                  </a:lnTo>
                  <a:lnTo>
                    <a:pt x="380" y="558"/>
                  </a:lnTo>
                  <a:lnTo>
                    <a:pt x="338" y="550"/>
                  </a:lnTo>
                  <a:lnTo>
                    <a:pt x="300" y="540"/>
                  </a:lnTo>
                  <a:lnTo>
                    <a:pt x="262" y="530"/>
                  </a:lnTo>
                  <a:lnTo>
                    <a:pt x="228" y="518"/>
                  </a:lnTo>
                  <a:lnTo>
                    <a:pt x="194" y="504"/>
                  </a:lnTo>
                  <a:lnTo>
                    <a:pt x="162" y="488"/>
                  </a:lnTo>
                  <a:lnTo>
                    <a:pt x="134" y="472"/>
                  </a:lnTo>
                  <a:lnTo>
                    <a:pt x="108" y="454"/>
                  </a:lnTo>
                  <a:lnTo>
                    <a:pt x="84" y="436"/>
                  </a:lnTo>
                  <a:lnTo>
                    <a:pt x="62" y="416"/>
                  </a:lnTo>
                  <a:lnTo>
                    <a:pt x="44" y="396"/>
                  </a:lnTo>
                  <a:lnTo>
                    <a:pt x="28" y="374"/>
                  </a:lnTo>
                  <a:lnTo>
                    <a:pt x="16" y="352"/>
                  </a:lnTo>
                  <a:lnTo>
                    <a:pt x="8" y="330"/>
                  </a:lnTo>
                  <a:lnTo>
                    <a:pt x="2" y="308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2" y="270"/>
                  </a:lnTo>
                  <a:lnTo>
                    <a:pt x="4" y="256"/>
                  </a:lnTo>
                  <a:lnTo>
                    <a:pt x="6" y="242"/>
                  </a:lnTo>
                  <a:lnTo>
                    <a:pt x="12" y="228"/>
                  </a:lnTo>
                  <a:lnTo>
                    <a:pt x="18" y="214"/>
                  </a:lnTo>
                  <a:lnTo>
                    <a:pt x="24" y="202"/>
                  </a:lnTo>
                  <a:lnTo>
                    <a:pt x="42" y="176"/>
                  </a:lnTo>
                  <a:lnTo>
                    <a:pt x="66" y="150"/>
                  </a:lnTo>
                  <a:lnTo>
                    <a:pt x="92" y="128"/>
                  </a:lnTo>
                  <a:lnTo>
                    <a:pt x="122" y="106"/>
                  </a:lnTo>
                  <a:lnTo>
                    <a:pt x="156" y="84"/>
                  </a:lnTo>
                  <a:lnTo>
                    <a:pt x="194" y="66"/>
                  </a:lnTo>
                  <a:lnTo>
                    <a:pt x="236" y="50"/>
                  </a:lnTo>
                  <a:lnTo>
                    <a:pt x="278" y="36"/>
                  </a:lnTo>
                  <a:lnTo>
                    <a:pt x="324" y="24"/>
                  </a:lnTo>
                  <a:lnTo>
                    <a:pt x="372" y="14"/>
                  </a:lnTo>
                  <a:lnTo>
                    <a:pt x="422" y="6"/>
                  </a:lnTo>
                  <a:lnTo>
                    <a:pt x="474" y="2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80" y="2"/>
                  </a:lnTo>
                  <a:lnTo>
                    <a:pt x="632" y="6"/>
                  </a:lnTo>
                  <a:lnTo>
                    <a:pt x="682" y="14"/>
                  </a:lnTo>
                  <a:lnTo>
                    <a:pt x="730" y="24"/>
                  </a:lnTo>
                  <a:lnTo>
                    <a:pt x="776" y="36"/>
                  </a:lnTo>
                  <a:lnTo>
                    <a:pt x="820" y="50"/>
                  </a:lnTo>
                  <a:lnTo>
                    <a:pt x="860" y="66"/>
                  </a:lnTo>
                  <a:lnTo>
                    <a:pt x="898" y="84"/>
                  </a:lnTo>
                  <a:lnTo>
                    <a:pt x="932" y="106"/>
                  </a:lnTo>
                  <a:lnTo>
                    <a:pt x="962" y="128"/>
                  </a:lnTo>
                  <a:lnTo>
                    <a:pt x="990" y="150"/>
                  </a:lnTo>
                  <a:lnTo>
                    <a:pt x="1012" y="176"/>
                  </a:lnTo>
                  <a:lnTo>
                    <a:pt x="1030" y="202"/>
                  </a:lnTo>
                  <a:lnTo>
                    <a:pt x="1038" y="214"/>
                  </a:lnTo>
                  <a:lnTo>
                    <a:pt x="1044" y="228"/>
                  </a:lnTo>
                  <a:lnTo>
                    <a:pt x="1048" y="242"/>
                  </a:lnTo>
                  <a:lnTo>
                    <a:pt x="1052" y="256"/>
                  </a:lnTo>
                  <a:lnTo>
                    <a:pt x="1054" y="270"/>
                  </a:lnTo>
                  <a:lnTo>
                    <a:pt x="1054" y="284"/>
                  </a:lnTo>
                  <a:lnTo>
                    <a:pt x="1054" y="284"/>
                  </a:lnTo>
                  <a:lnTo>
                    <a:pt x="1054" y="300"/>
                  </a:lnTo>
                  <a:lnTo>
                    <a:pt x="1052" y="314"/>
                  </a:lnTo>
                  <a:lnTo>
                    <a:pt x="1048" y="328"/>
                  </a:lnTo>
                  <a:lnTo>
                    <a:pt x="1044" y="342"/>
                  </a:lnTo>
                  <a:lnTo>
                    <a:pt x="1038" y="356"/>
                  </a:lnTo>
                  <a:lnTo>
                    <a:pt x="1030" y="368"/>
                  </a:lnTo>
                  <a:lnTo>
                    <a:pt x="1012" y="394"/>
                  </a:lnTo>
                  <a:lnTo>
                    <a:pt x="990" y="420"/>
                  </a:lnTo>
                  <a:lnTo>
                    <a:pt x="962" y="442"/>
                  </a:lnTo>
                  <a:lnTo>
                    <a:pt x="932" y="464"/>
                  </a:lnTo>
                  <a:lnTo>
                    <a:pt x="898" y="486"/>
                  </a:lnTo>
                  <a:lnTo>
                    <a:pt x="860" y="504"/>
                  </a:lnTo>
                  <a:lnTo>
                    <a:pt x="820" y="520"/>
                  </a:lnTo>
                  <a:lnTo>
                    <a:pt x="776" y="534"/>
                  </a:lnTo>
                  <a:lnTo>
                    <a:pt x="730" y="546"/>
                  </a:lnTo>
                  <a:lnTo>
                    <a:pt x="682" y="556"/>
                  </a:lnTo>
                  <a:lnTo>
                    <a:pt x="632" y="564"/>
                  </a:lnTo>
                  <a:lnTo>
                    <a:pt x="580" y="568"/>
                  </a:lnTo>
                  <a:lnTo>
                    <a:pt x="528" y="570"/>
                  </a:lnTo>
                  <a:lnTo>
                    <a:pt x="528" y="570"/>
                  </a:lnTo>
                  <a:lnTo>
                    <a:pt x="518" y="570"/>
                  </a:lnTo>
                  <a:lnTo>
                    <a:pt x="518" y="570"/>
                  </a:lnTo>
                  <a:lnTo>
                    <a:pt x="500" y="570"/>
                  </a:lnTo>
                  <a:lnTo>
                    <a:pt x="500" y="570"/>
                  </a:lnTo>
                  <a:lnTo>
                    <a:pt x="408" y="640"/>
                  </a:lnTo>
                  <a:lnTo>
                    <a:pt x="408" y="640"/>
                  </a:lnTo>
                  <a:lnTo>
                    <a:pt x="414" y="630"/>
                  </a:lnTo>
                  <a:lnTo>
                    <a:pt x="414" y="6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7528761" y="3557277"/>
            <a:ext cx="419907" cy="336631"/>
            <a:chOff x="3851920" y="620688"/>
            <a:chExt cx="936104" cy="750457"/>
          </a:xfrm>
        </p:grpSpPr>
        <p:sp>
          <p:nvSpPr>
            <p:cNvPr id="85" name="AutoShape 5"/>
            <p:cNvSpPr>
              <a:spLocks noChangeAspect="1" noChangeArrowheads="1" noTextEdit="1"/>
            </p:cNvSpPr>
            <p:nvPr/>
          </p:nvSpPr>
          <p:spPr bwMode="auto">
            <a:xfrm>
              <a:off x="3851920" y="620688"/>
              <a:ext cx="936104" cy="75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reeform 7"/>
            <p:cNvSpPr>
              <a:spLocks/>
            </p:cNvSpPr>
            <p:nvPr/>
          </p:nvSpPr>
          <p:spPr bwMode="auto">
            <a:xfrm>
              <a:off x="3867653" y="636421"/>
              <a:ext cx="904638" cy="682806"/>
            </a:xfrm>
            <a:custGeom>
              <a:avLst/>
              <a:gdLst>
                <a:gd name="T0" fmla="*/ 576 w 1150"/>
                <a:gd name="T1" fmla="*/ 0 h 868"/>
                <a:gd name="T2" fmla="*/ 460 w 1150"/>
                <a:gd name="T3" fmla="*/ 8 h 868"/>
                <a:gd name="T4" fmla="*/ 352 w 1150"/>
                <a:gd name="T5" fmla="*/ 26 h 868"/>
                <a:gd name="T6" fmla="*/ 254 w 1150"/>
                <a:gd name="T7" fmla="*/ 58 h 868"/>
                <a:gd name="T8" fmla="*/ 168 w 1150"/>
                <a:gd name="T9" fmla="*/ 98 h 868"/>
                <a:gd name="T10" fmla="*/ 98 w 1150"/>
                <a:gd name="T11" fmla="*/ 146 h 868"/>
                <a:gd name="T12" fmla="*/ 46 w 1150"/>
                <a:gd name="T13" fmla="*/ 204 h 868"/>
                <a:gd name="T14" fmla="*/ 26 w 1150"/>
                <a:gd name="T15" fmla="*/ 234 h 868"/>
                <a:gd name="T16" fmla="*/ 12 w 1150"/>
                <a:gd name="T17" fmla="*/ 266 h 868"/>
                <a:gd name="T18" fmla="*/ 4 w 1150"/>
                <a:gd name="T19" fmla="*/ 298 h 868"/>
                <a:gd name="T20" fmla="*/ 0 w 1150"/>
                <a:gd name="T21" fmla="*/ 332 h 868"/>
                <a:gd name="T22" fmla="*/ 2 w 1150"/>
                <a:gd name="T23" fmla="*/ 362 h 868"/>
                <a:gd name="T24" fmla="*/ 18 w 1150"/>
                <a:gd name="T25" fmla="*/ 416 h 868"/>
                <a:gd name="T26" fmla="*/ 48 w 1150"/>
                <a:gd name="T27" fmla="*/ 466 h 868"/>
                <a:gd name="T28" fmla="*/ 92 w 1150"/>
                <a:gd name="T29" fmla="*/ 514 h 868"/>
                <a:gd name="T30" fmla="*/ 148 w 1150"/>
                <a:gd name="T31" fmla="*/ 556 h 868"/>
                <a:gd name="T32" fmla="*/ 216 w 1150"/>
                <a:gd name="T33" fmla="*/ 592 h 868"/>
                <a:gd name="T34" fmla="*/ 290 w 1150"/>
                <a:gd name="T35" fmla="*/ 622 h 868"/>
                <a:gd name="T36" fmla="*/ 374 w 1150"/>
                <a:gd name="T37" fmla="*/ 644 h 868"/>
                <a:gd name="T38" fmla="*/ 296 w 1150"/>
                <a:gd name="T39" fmla="*/ 868 h 868"/>
                <a:gd name="T40" fmla="*/ 564 w 1150"/>
                <a:gd name="T41" fmla="*/ 666 h 868"/>
                <a:gd name="T42" fmla="*/ 576 w 1150"/>
                <a:gd name="T43" fmla="*/ 666 h 868"/>
                <a:gd name="T44" fmla="*/ 692 w 1150"/>
                <a:gd name="T45" fmla="*/ 658 h 868"/>
                <a:gd name="T46" fmla="*/ 800 w 1150"/>
                <a:gd name="T47" fmla="*/ 640 h 868"/>
                <a:gd name="T48" fmla="*/ 898 w 1150"/>
                <a:gd name="T49" fmla="*/ 608 h 868"/>
                <a:gd name="T50" fmla="*/ 982 w 1150"/>
                <a:gd name="T51" fmla="*/ 568 h 868"/>
                <a:gd name="T52" fmla="*/ 1052 w 1150"/>
                <a:gd name="T53" fmla="*/ 518 h 868"/>
                <a:gd name="T54" fmla="*/ 1106 w 1150"/>
                <a:gd name="T55" fmla="*/ 462 h 868"/>
                <a:gd name="T56" fmla="*/ 1124 w 1150"/>
                <a:gd name="T57" fmla="*/ 432 h 868"/>
                <a:gd name="T58" fmla="*/ 1138 w 1150"/>
                <a:gd name="T59" fmla="*/ 400 h 868"/>
                <a:gd name="T60" fmla="*/ 1148 w 1150"/>
                <a:gd name="T61" fmla="*/ 366 h 868"/>
                <a:gd name="T62" fmla="*/ 1150 w 1150"/>
                <a:gd name="T63" fmla="*/ 332 h 868"/>
                <a:gd name="T64" fmla="*/ 1150 w 1150"/>
                <a:gd name="T65" fmla="*/ 316 h 868"/>
                <a:gd name="T66" fmla="*/ 1144 w 1150"/>
                <a:gd name="T67" fmla="*/ 282 h 868"/>
                <a:gd name="T68" fmla="*/ 1132 w 1150"/>
                <a:gd name="T69" fmla="*/ 250 h 868"/>
                <a:gd name="T70" fmla="*/ 1116 w 1150"/>
                <a:gd name="T71" fmla="*/ 218 h 868"/>
                <a:gd name="T72" fmla="*/ 1082 w 1150"/>
                <a:gd name="T73" fmla="*/ 174 h 868"/>
                <a:gd name="T74" fmla="*/ 1020 w 1150"/>
                <a:gd name="T75" fmla="*/ 122 h 868"/>
                <a:gd name="T76" fmla="*/ 942 w 1150"/>
                <a:gd name="T77" fmla="*/ 76 h 868"/>
                <a:gd name="T78" fmla="*/ 850 w 1150"/>
                <a:gd name="T79" fmla="*/ 40 h 868"/>
                <a:gd name="T80" fmla="*/ 746 w 1150"/>
                <a:gd name="T81" fmla="*/ 16 h 868"/>
                <a:gd name="T82" fmla="*/ 634 w 1150"/>
                <a:gd name="T83" fmla="*/ 2 h 868"/>
                <a:gd name="T84" fmla="*/ 576 w 1150"/>
                <a:gd name="T8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0" h="868">
                  <a:moveTo>
                    <a:pt x="576" y="0"/>
                  </a:moveTo>
                  <a:lnTo>
                    <a:pt x="576" y="0"/>
                  </a:lnTo>
                  <a:lnTo>
                    <a:pt x="516" y="2"/>
                  </a:lnTo>
                  <a:lnTo>
                    <a:pt x="460" y="8"/>
                  </a:lnTo>
                  <a:lnTo>
                    <a:pt x="404" y="16"/>
                  </a:lnTo>
                  <a:lnTo>
                    <a:pt x="352" y="26"/>
                  </a:lnTo>
                  <a:lnTo>
                    <a:pt x="302" y="40"/>
                  </a:lnTo>
                  <a:lnTo>
                    <a:pt x="254" y="58"/>
                  </a:lnTo>
                  <a:lnTo>
                    <a:pt x="210" y="76"/>
                  </a:lnTo>
                  <a:lnTo>
                    <a:pt x="168" y="98"/>
                  </a:lnTo>
                  <a:lnTo>
                    <a:pt x="132" y="122"/>
                  </a:lnTo>
                  <a:lnTo>
                    <a:pt x="98" y="146"/>
                  </a:lnTo>
                  <a:lnTo>
                    <a:pt x="70" y="174"/>
                  </a:lnTo>
                  <a:lnTo>
                    <a:pt x="46" y="204"/>
                  </a:lnTo>
                  <a:lnTo>
                    <a:pt x="36" y="218"/>
                  </a:lnTo>
                  <a:lnTo>
                    <a:pt x="26" y="234"/>
                  </a:lnTo>
                  <a:lnTo>
                    <a:pt x="18" y="250"/>
                  </a:lnTo>
                  <a:lnTo>
                    <a:pt x="12" y="266"/>
                  </a:lnTo>
                  <a:lnTo>
                    <a:pt x="6" y="282"/>
                  </a:lnTo>
                  <a:lnTo>
                    <a:pt x="4" y="298"/>
                  </a:lnTo>
                  <a:lnTo>
                    <a:pt x="0" y="316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2" y="362"/>
                  </a:lnTo>
                  <a:lnTo>
                    <a:pt x="8" y="388"/>
                  </a:lnTo>
                  <a:lnTo>
                    <a:pt x="18" y="416"/>
                  </a:lnTo>
                  <a:lnTo>
                    <a:pt x="32" y="442"/>
                  </a:lnTo>
                  <a:lnTo>
                    <a:pt x="48" y="466"/>
                  </a:lnTo>
                  <a:lnTo>
                    <a:pt x="70" y="490"/>
                  </a:lnTo>
                  <a:lnTo>
                    <a:pt x="92" y="514"/>
                  </a:lnTo>
                  <a:lnTo>
                    <a:pt x="120" y="536"/>
                  </a:lnTo>
                  <a:lnTo>
                    <a:pt x="148" y="556"/>
                  </a:lnTo>
                  <a:lnTo>
                    <a:pt x="180" y="574"/>
                  </a:lnTo>
                  <a:lnTo>
                    <a:pt x="216" y="592"/>
                  </a:lnTo>
                  <a:lnTo>
                    <a:pt x="252" y="608"/>
                  </a:lnTo>
                  <a:lnTo>
                    <a:pt x="290" y="622"/>
                  </a:lnTo>
                  <a:lnTo>
                    <a:pt x="332" y="634"/>
                  </a:lnTo>
                  <a:lnTo>
                    <a:pt x="374" y="644"/>
                  </a:lnTo>
                  <a:lnTo>
                    <a:pt x="420" y="654"/>
                  </a:lnTo>
                  <a:lnTo>
                    <a:pt x="296" y="868"/>
                  </a:lnTo>
                  <a:lnTo>
                    <a:pt x="564" y="666"/>
                  </a:lnTo>
                  <a:lnTo>
                    <a:pt x="564" y="666"/>
                  </a:lnTo>
                  <a:lnTo>
                    <a:pt x="576" y="666"/>
                  </a:lnTo>
                  <a:lnTo>
                    <a:pt x="576" y="666"/>
                  </a:lnTo>
                  <a:lnTo>
                    <a:pt x="634" y="664"/>
                  </a:lnTo>
                  <a:lnTo>
                    <a:pt x="692" y="658"/>
                  </a:lnTo>
                  <a:lnTo>
                    <a:pt x="746" y="650"/>
                  </a:lnTo>
                  <a:lnTo>
                    <a:pt x="800" y="640"/>
                  </a:lnTo>
                  <a:lnTo>
                    <a:pt x="850" y="626"/>
                  </a:lnTo>
                  <a:lnTo>
                    <a:pt x="898" y="608"/>
                  </a:lnTo>
                  <a:lnTo>
                    <a:pt x="942" y="590"/>
                  </a:lnTo>
                  <a:lnTo>
                    <a:pt x="982" y="568"/>
                  </a:lnTo>
                  <a:lnTo>
                    <a:pt x="1020" y="544"/>
                  </a:lnTo>
                  <a:lnTo>
                    <a:pt x="1052" y="518"/>
                  </a:lnTo>
                  <a:lnTo>
                    <a:pt x="1082" y="492"/>
                  </a:lnTo>
                  <a:lnTo>
                    <a:pt x="1106" y="462"/>
                  </a:lnTo>
                  <a:lnTo>
                    <a:pt x="1116" y="448"/>
                  </a:lnTo>
                  <a:lnTo>
                    <a:pt x="1124" y="432"/>
                  </a:lnTo>
                  <a:lnTo>
                    <a:pt x="1132" y="416"/>
                  </a:lnTo>
                  <a:lnTo>
                    <a:pt x="1138" y="400"/>
                  </a:lnTo>
                  <a:lnTo>
                    <a:pt x="1144" y="384"/>
                  </a:lnTo>
                  <a:lnTo>
                    <a:pt x="1148" y="366"/>
                  </a:lnTo>
                  <a:lnTo>
                    <a:pt x="1150" y="350"/>
                  </a:lnTo>
                  <a:lnTo>
                    <a:pt x="1150" y="332"/>
                  </a:lnTo>
                  <a:lnTo>
                    <a:pt x="1150" y="332"/>
                  </a:lnTo>
                  <a:lnTo>
                    <a:pt x="1150" y="316"/>
                  </a:lnTo>
                  <a:lnTo>
                    <a:pt x="1148" y="298"/>
                  </a:lnTo>
                  <a:lnTo>
                    <a:pt x="1144" y="282"/>
                  </a:lnTo>
                  <a:lnTo>
                    <a:pt x="1138" y="266"/>
                  </a:lnTo>
                  <a:lnTo>
                    <a:pt x="1132" y="250"/>
                  </a:lnTo>
                  <a:lnTo>
                    <a:pt x="1124" y="234"/>
                  </a:lnTo>
                  <a:lnTo>
                    <a:pt x="1116" y="218"/>
                  </a:lnTo>
                  <a:lnTo>
                    <a:pt x="1106" y="204"/>
                  </a:lnTo>
                  <a:lnTo>
                    <a:pt x="1082" y="174"/>
                  </a:lnTo>
                  <a:lnTo>
                    <a:pt x="1052" y="146"/>
                  </a:lnTo>
                  <a:lnTo>
                    <a:pt x="1020" y="122"/>
                  </a:lnTo>
                  <a:lnTo>
                    <a:pt x="982" y="98"/>
                  </a:lnTo>
                  <a:lnTo>
                    <a:pt x="942" y="76"/>
                  </a:lnTo>
                  <a:lnTo>
                    <a:pt x="898" y="58"/>
                  </a:lnTo>
                  <a:lnTo>
                    <a:pt x="850" y="40"/>
                  </a:lnTo>
                  <a:lnTo>
                    <a:pt x="800" y="26"/>
                  </a:lnTo>
                  <a:lnTo>
                    <a:pt x="746" y="16"/>
                  </a:lnTo>
                  <a:lnTo>
                    <a:pt x="692" y="8"/>
                  </a:lnTo>
                  <a:lnTo>
                    <a:pt x="634" y="2"/>
                  </a:lnTo>
                  <a:lnTo>
                    <a:pt x="576" y="0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7" name="Freeform 8"/>
            <p:cNvSpPr>
              <a:spLocks/>
            </p:cNvSpPr>
            <p:nvPr/>
          </p:nvSpPr>
          <p:spPr bwMode="auto">
            <a:xfrm>
              <a:off x="3855067" y="623835"/>
              <a:ext cx="929811" cy="744164"/>
            </a:xfrm>
            <a:custGeom>
              <a:avLst/>
              <a:gdLst>
                <a:gd name="T0" fmla="*/ 176 w 1182"/>
                <a:gd name="T1" fmla="*/ 100 h 946"/>
                <a:gd name="T2" fmla="*/ 100 w 1182"/>
                <a:gd name="T3" fmla="*/ 154 h 946"/>
                <a:gd name="T4" fmla="*/ 58 w 1182"/>
                <a:gd name="T5" fmla="*/ 198 h 946"/>
                <a:gd name="T6" fmla="*/ 36 w 1182"/>
                <a:gd name="T7" fmla="*/ 230 h 946"/>
                <a:gd name="T8" fmla="*/ 18 w 1182"/>
                <a:gd name="T9" fmla="*/ 262 h 946"/>
                <a:gd name="T10" fmla="*/ 6 w 1182"/>
                <a:gd name="T11" fmla="*/ 296 h 946"/>
                <a:gd name="T12" fmla="*/ 0 w 1182"/>
                <a:gd name="T13" fmla="*/ 332 h 946"/>
                <a:gd name="T14" fmla="*/ 0 w 1182"/>
                <a:gd name="T15" fmla="*/ 348 h 946"/>
                <a:gd name="T16" fmla="*/ 8 w 1182"/>
                <a:gd name="T17" fmla="*/ 408 h 946"/>
                <a:gd name="T18" fmla="*/ 32 w 1182"/>
                <a:gd name="T19" fmla="*/ 464 h 946"/>
                <a:gd name="T20" fmla="*/ 72 w 1182"/>
                <a:gd name="T21" fmla="*/ 516 h 946"/>
                <a:gd name="T22" fmla="*/ 126 w 1182"/>
                <a:gd name="T23" fmla="*/ 564 h 946"/>
                <a:gd name="T24" fmla="*/ 154 w 1182"/>
                <a:gd name="T25" fmla="*/ 584 h 946"/>
                <a:gd name="T26" fmla="*/ 218 w 1182"/>
                <a:gd name="T27" fmla="*/ 620 h 946"/>
                <a:gd name="T28" fmla="*/ 290 w 1182"/>
                <a:gd name="T29" fmla="*/ 650 h 946"/>
                <a:gd name="T30" fmla="*/ 368 w 1182"/>
                <a:gd name="T31" fmla="*/ 672 h 946"/>
                <a:gd name="T32" fmla="*/ 410 w 1182"/>
                <a:gd name="T33" fmla="*/ 680 h 946"/>
                <a:gd name="T34" fmla="*/ 258 w 1182"/>
                <a:gd name="T35" fmla="*/ 946 h 946"/>
                <a:gd name="T36" fmla="*/ 586 w 1182"/>
                <a:gd name="T37" fmla="*/ 698 h 946"/>
                <a:gd name="T38" fmla="*/ 592 w 1182"/>
                <a:gd name="T39" fmla="*/ 698 h 946"/>
                <a:gd name="T40" fmla="*/ 706 w 1182"/>
                <a:gd name="T41" fmla="*/ 692 h 946"/>
                <a:gd name="T42" fmla="*/ 816 w 1182"/>
                <a:gd name="T43" fmla="*/ 672 h 946"/>
                <a:gd name="T44" fmla="*/ 916 w 1182"/>
                <a:gd name="T45" fmla="*/ 640 h 946"/>
                <a:gd name="T46" fmla="*/ 1006 w 1182"/>
                <a:gd name="T47" fmla="*/ 598 h 946"/>
                <a:gd name="T48" fmla="*/ 1046 w 1182"/>
                <a:gd name="T49" fmla="*/ 572 h 946"/>
                <a:gd name="T50" fmla="*/ 1112 w 1182"/>
                <a:gd name="T51" fmla="*/ 516 h 946"/>
                <a:gd name="T52" fmla="*/ 1138 w 1182"/>
                <a:gd name="T53" fmla="*/ 484 h 946"/>
                <a:gd name="T54" fmla="*/ 1156 w 1182"/>
                <a:gd name="T55" fmla="*/ 452 h 946"/>
                <a:gd name="T56" fmla="*/ 1172 w 1182"/>
                <a:gd name="T57" fmla="*/ 418 h 946"/>
                <a:gd name="T58" fmla="*/ 1180 w 1182"/>
                <a:gd name="T59" fmla="*/ 384 h 946"/>
                <a:gd name="T60" fmla="*/ 1182 w 1182"/>
                <a:gd name="T61" fmla="*/ 348 h 946"/>
                <a:gd name="T62" fmla="*/ 1182 w 1182"/>
                <a:gd name="T63" fmla="*/ 332 h 946"/>
                <a:gd name="T64" fmla="*/ 1176 w 1182"/>
                <a:gd name="T65" fmla="*/ 296 h 946"/>
                <a:gd name="T66" fmla="*/ 1164 w 1182"/>
                <a:gd name="T67" fmla="*/ 262 h 946"/>
                <a:gd name="T68" fmla="*/ 1148 w 1182"/>
                <a:gd name="T69" fmla="*/ 230 h 946"/>
                <a:gd name="T70" fmla="*/ 1126 w 1182"/>
                <a:gd name="T71" fmla="*/ 198 h 946"/>
                <a:gd name="T72" fmla="*/ 1082 w 1182"/>
                <a:gd name="T73" fmla="*/ 154 h 946"/>
                <a:gd name="T74" fmla="*/ 1006 w 1182"/>
                <a:gd name="T75" fmla="*/ 100 h 946"/>
                <a:gd name="T76" fmla="*/ 962 w 1182"/>
                <a:gd name="T77" fmla="*/ 78 h 946"/>
                <a:gd name="T78" fmla="*/ 868 w 1182"/>
                <a:gd name="T79" fmla="*/ 40 h 946"/>
                <a:gd name="T80" fmla="*/ 762 w 1182"/>
                <a:gd name="T81" fmla="*/ 14 h 946"/>
                <a:gd name="T82" fmla="*/ 650 w 1182"/>
                <a:gd name="T83" fmla="*/ 2 h 946"/>
                <a:gd name="T84" fmla="*/ 592 w 1182"/>
                <a:gd name="T85" fmla="*/ 0 h 946"/>
                <a:gd name="T86" fmla="*/ 476 w 1182"/>
                <a:gd name="T87" fmla="*/ 6 h 946"/>
                <a:gd name="T88" fmla="*/ 366 w 1182"/>
                <a:gd name="T89" fmla="*/ 26 h 946"/>
                <a:gd name="T90" fmla="*/ 266 w 1182"/>
                <a:gd name="T91" fmla="*/ 58 h 946"/>
                <a:gd name="T92" fmla="*/ 176 w 1182"/>
                <a:gd name="T93" fmla="*/ 10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2" h="946">
                  <a:moveTo>
                    <a:pt x="176" y="100"/>
                  </a:moveTo>
                  <a:lnTo>
                    <a:pt x="176" y="100"/>
                  </a:lnTo>
                  <a:lnTo>
                    <a:pt x="136" y="126"/>
                  </a:lnTo>
                  <a:lnTo>
                    <a:pt x="100" y="154"/>
                  </a:lnTo>
                  <a:lnTo>
                    <a:pt x="70" y="182"/>
                  </a:lnTo>
                  <a:lnTo>
                    <a:pt x="58" y="198"/>
                  </a:lnTo>
                  <a:lnTo>
                    <a:pt x="46" y="214"/>
                  </a:lnTo>
                  <a:lnTo>
                    <a:pt x="36" y="230"/>
                  </a:lnTo>
                  <a:lnTo>
                    <a:pt x="26" y="246"/>
                  </a:lnTo>
                  <a:lnTo>
                    <a:pt x="18" y="262"/>
                  </a:lnTo>
                  <a:lnTo>
                    <a:pt x="12" y="280"/>
                  </a:lnTo>
                  <a:lnTo>
                    <a:pt x="6" y="296"/>
                  </a:lnTo>
                  <a:lnTo>
                    <a:pt x="2" y="314"/>
                  </a:lnTo>
                  <a:lnTo>
                    <a:pt x="0" y="33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2" y="378"/>
                  </a:lnTo>
                  <a:lnTo>
                    <a:pt x="8" y="408"/>
                  </a:lnTo>
                  <a:lnTo>
                    <a:pt x="18" y="436"/>
                  </a:lnTo>
                  <a:lnTo>
                    <a:pt x="32" y="464"/>
                  </a:lnTo>
                  <a:lnTo>
                    <a:pt x="50" y="490"/>
                  </a:lnTo>
                  <a:lnTo>
                    <a:pt x="72" y="516"/>
                  </a:lnTo>
                  <a:lnTo>
                    <a:pt x="96" y="540"/>
                  </a:lnTo>
                  <a:lnTo>
                    <a:pt x="126" y="564"/>
                  </a:lnTo>
                  <a:lnTo>
                    <a:pt x="126" y="564"/>
                  </a:lnTo>
                  <a:lnTo>
                    <a:pt x="154" y="584"/>
                  </a:lnTo>
                  <a:lnTo>
                    <a:pt x="184" y="602"/>
                  </a:lnTo>
                  <a:lnTo>
                    <a:pt x="218" y="620"/>
                  </a:lnTo>
                  <a:lnTo>
                    <a:pt x="254" y="636"/>
                  </a:lnTo>
                  <a:lnTo>
                    <a:pt x="290" y="650"/>
                  </a:lnTo>
                  <a:lnTo>
                    <a:pt x="328" y="662"/>
                  </a:lnTo>
                  <a:lnTo>
                    <a:pt x="368" y="672"/>
                  </a:lnTo>
                  <a:lnTo>
                    <a:pt x="410" y="680"/>
                  </a:lnTo>
                  <a:lnTo>
                    <a:pt x="410" y="680"/>
                  </a:lnTo>
                  <a:lnTo>
                    <a:pt x="258" y="946"/>
                  </a:lnTo>
                  <a:lnTo>
                    <a:pt x="258" y="946"/>
                  </a:lnTo>
                  <a:lnTo>
                    <a:pt x="586" y="698"/>
                  </a:lnTo>
                  <a:lnTo>
                    <a:pt x="586" y="698"/>
                  </a:lnTo>
                  <a:lnTo>
                    <a:pt x="592" y="698"/>
                  </a:lnTo>
                  <a:lnTo>
                    <a:pt x="592" y="698"/>
                  </a:lnTo>
                  <a:lnTo>
                    <a:pt x="650" y="696"/>
                  </a:lnTo>
                  <a:lnTo>
                    <a:pt x="706" y="692"/>
                  </a:lnTo>
                  <a:lnTo>
                    <a:pt x="762" y="684"/>
                  </a:lnTo>
                  <a:lnTo>
                    <a:pt x="816" y="672"/>
                  </a:lnTo>
                  <a:lnTo>
                    <a:pt x="868" y="658"/>
                  </a:lnTo>
                  <a:lnTo>
                    <a:pt x="916" y="640"/>
                  </a:lnTo>
                  <a:lnTo>
                    <a:pt x="962" y="620"/>
                  </a:lnTo>
                  <a:lnTo>
                    <a:pt x="1006" y="598"/>
                  </a:lnTo>
                  <a:lnTo>
                    <a:pt x="1006" y="598"/>
                  </a:lnTo>
                  <a:lnTo>
                    <a:pt x="1046" y="572"/>
                  </a:lnTo>
                  <a:lnTo>
                    <a:pt x="1082" y="544"/>
                  </a:lnTo>
                  <a:lnTo>
                    <a:pt x="1112" y="516"/>
                  </a:lnTo>
                  <a:lnTo>
                    <a:pt x="1126" y="500"/>
                  </a:lnTo>
                  <a:lnTo>
                    <a:pt x="1138" y="484"/>
                  </a:lnTo>
                  <a:lnTo>
                    <a:pt x="1148" y="468"/>
                  </a:lnTo>
                  <a:lnTo>
                    <a:pt x="1156" y="452"/>
                  </a:lnTo>
                  <a:lnTo>
                    <a:pt x="1164" y="436"/>
                  </a:lnTo>
                  <a:lnTo>
                    <a:pt x="1172" y="418"/>
                  </a:lnTo>
                  <a:lnTo>
                    <a:pt x="1176" y="402"/>
                  </a:lnTo>
                  <a:lnTo>
                    <a:pt x="1180" y="384"/>
                  </a:lnTo>
                  <a:lnTo>
                    <a:pt x="1182" y="366"/>
                  </a:lnTo>
                  <a:lnTo>
                    <a:pt x="1182" y="348"/>
                  </a:lnTo>
                  <a:lnTo>
                    <a:pt x="1182" y="348"/>
                  </a:lnTo>
                  <a:lnTo>
                    <a:pt x="1182" y="332"/>
                  </a:lnTo>
                  <a:lnTo>
                    <a:pt x="1180" y="314"/>
                  </a:lnTo>
                  <a:lnTo>
                    <a:pt x="1176" y="296"/>
                  </a:lnTo>
                  <a:lnTo>
                    <a:pt x="1172" y="280"/>
                  </a:lnTo>
                  <a:lnTo>
                    <a:pt x="1164" y="262"/>
                  </a:lnTo>
                  <a:lnTo>
                    <a:pt x="1156" y="246"/>
                  </a:lnTo>
                  <a:lnTo>
                    <a:pt x="1148" y="230"/>
                  </a:lnTo>
                  <a:lnTo>
                    <a:pt x="1138" y="214"/>
                  </a:lnTo>
                  <a:lnTo>
                    <a:pt x="1126" y="198"/>
                  </a:lnTo>
                  <a:lnTo>
                    <a:pt x="1112" y="182"/>
                  </a:lnTo>
                  <a:lnTo>
                    <a:pt x="1082" y="154"/>
                  </a:lnTo>
                  <a:lnTo>
                    <a:pt x="1046" y="126"/>
                  </a:lnTo>
                  <a:lnTo>
                    <a:pt x="1006" y="100"/>
                  </a:lnTo>
                  <a:lnTo>
                    <a:pt x="1006" y="100"/>
                  </a:lnTo>
                  <a:lnTo>
                    <a:pt x="962" y="78"/>
                  </a:lnTo>
                  <a:lnTo>
                    <a:pt x="916" y="58"/>
                  </a:lnTo>
                  <a:lnTo>
                    <a:pt x="868" y="40"/>
                  </a:lnTo>
                  <a:lnTo>
                    <a:pt x="816" y="26"/>
                  </a:lnTo>
                  <a:lnTo>
                    <a:pt x="762" y="14"/>
                  </a:lnTo>
                  <a:lnTo>
                    <a:pt x="706" y="6"/>
                  </a:lnTo>
                  <a:lnTo>
                    <a:pt x="650" y="2"/>
                  </a:lnTo>
                  <a:lnTo>
                    <a:pt x="592" y="0"/>
                  </a:lnTo>
                  <a:lnTo>
                    <a:pt x="592" y="0"/>
                  </a:lnTo>
                  <a:lnTo>
                    <a:pt x="534" y="2"/>
                  </a:lnTo>
                  <a:lnTo>
                    <a:pt x="476" y="6"/>
                  </a:lnTo>
                  <a:lnTo>
                    <a:pt x="420" y="14"/>
                  </a:lnTo>
                  <a:lnTo>
                    <a:pt x="366" y="26"/>
                  </a:lnTo>
                  <a:lnTo>
                    <a:pt x="316" y="40"/>
                  </a:lnTo>
                  <a:lnTo>
                    <a:pt x="266" y="58"/>
                  </a:lnTo>
                  <a:lnTo>
                    <a:pt x="220" y="78"/>
                  </a:lnTo>
                  <a:lnTo>
                    <a:pt x="176" y="100"/>
                  </a:lnTo>
                  <a:lnTo>
                    <a:pt x="176" y="100"/>
                  </a:lnTo>
                  <a:close/>
                </a:path>
              </a:pathLst>
            </a:custGeom>
            <a:solidFill>
              <a:srgbClr val="3564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Freeform 9"/>
            <p:cNvSpPr>
              <a:spLocks/>
            </p:cNvSpPr>
            <p:nvPr/>
          </p:nvSpPr>
          <p:spPr bwMode="auto">
            <a:xfrm>
              <a:off x="3880239" y="649007"/>
              <a:ext cx="879466" cy="623021"/>
            </a:xfrm>
            <a:custGeom>
              <a:avLst/>
              <a:gdLst>
                <a:gd name="T0" fmla="*/ 430 w 1118"/>
                <a:gd name="T1" fmla="*/ 626 h 792"/>
                <a:gd name="T2" fmla="*/ 406 w 1118"/>
                <a:gd name="T3" fmla="*/ 622 h 792"/>
                <a:gd name="T4" fmla="*/ 320 w 1118"/>
                <a:gd name="T5" fmla="*/ 602 h 792"/>
                <a:gd name="T6" fmla="*/ 242 w 1118"/>
                <a:gd name="T7" fmla="*/ 578 h 792"/>
                <a:gd name="T8" fmla="*/ 172 w 1118"/>
                <a:gd name="T9" fmla="*/ 546 h 792"/>
                <a:gd name="T10" fmla="*/ 114 w 1118"/>
                <a:gd name="T11" fmla="*/ 508 h 792"/>
                <a:gd name="T12" fmla="*/ 66 w 1118"/>
                <a:gd name="T13" fmla="*/ 464 h 792"/>
                <a:gd name="T14" fmla="*/ 30 w 1118"/>
                <a:gd name="T15" fmla="*/ 418 h 792"/>
                <a:gd name="T16" fmla="*/ 8 w 1118"/>
                <a:gd name="T17" fmla="*/ 368 h 792"/>
                <a:gd name="T18" fmla="*/ 0 w 1118"/>
                <a:gd name="T19" fmla="*/ 316 h 792"/>
                <a:gd name="T20" fmla="*/ 0 w 1118"/>
                <a:gd name="T21" fmla="*/ 300 h 792"/>
                <a:gd name="T22" fmla="*/ 6 w 1118"/>
                <a:gd name="T23" fmla="*/ 268 h 792"/>
                <a:gd name="T24" fmla="*/ 18 w 1118"/>
                <a:gd name="T25" fmla="*/ 238 h 792"/>
                <a:gd name="T26" fmla="*/ 34 w 1118"/>
                <a:gd name="T27" fmla="*/ 208 h 792"/>
                <a:gd name="T28" fmla="*/ 68 w 1118"/>
                <a:gd name="T29" fmla="*/ 166 h 792"/>
                <a:gd name="T30" fmla="*/ 128 w 1118"/>
                <a:gd name="T31" fmla="*/ 116 h 792"/>
                <a:gd name="T32" fmla="*/ 204 w 1118"/>
                <a:gd name="T33" fmla="*/ 72 h 792"/>
                <a:gd name="T34" fmla="*/ 294 w 1118"/>
                <a:gd name="T35" fmla="*/ 38 h 792"/>
                <a:gd name="T36" fmla="*/ 394 w 1118"/>
                <a:gd name="T37" fmla="*/ 14 h 792"/>
                <a:gd name="T38" fmla="*/ 502 w 1118"/>
                <a:gd name="T39" fmla="*/ 2 h 792"/>
                <a:gd name="T40" fmla="*/ 560 w 1118"/>
                <a:gd name="T41" fmla="*/ 0 h 792"/>
                <a:gd name="T42" fmla="*/ 672 w 1118"/>
                <a:gd name="T43" fmla="*/ 6 h 792"/>
                <a:gd name="T44" fmla="*/ 776 w 1118"/>
                <a:gd name="T45" fmla="*/ 26 h 792"/>
                <a:gd name="T46" fmla="*/ 872 w 1118"/>
                <a:gd name="T47" fmla="*/ 54 h 792"/>
                <a:gd name="T48" fmla="*/ 954 w 1118"/>
                <a:gd name="T49" fmla="*/ 94 h 792"/>
                <a:gd name="T50" fmla="*/ 1022 w 1118"/>
                <a:gd name="T51" fmla="*/ 140 h 792"/>
                <a:gd name="T52" fmla="*/ 1074 w 1118"/>
                <a:gd name="T53" fmla="*/ 194 h 792"/>
                <a:gd name="T54" fmla="*/ 1094 w 1118"/>
                <a:gd name="T55" fmla="*/ 222 h 792"/>
                <a:gd name="T56" fmla="*/ 1108 w 1118"/>
                <a:gd name="T57" fmla="*/ 254 h 792"/>
                <a:gd name="T58" fmla="*/ 1116 w 1118"/>
                <a:gd name="T59" fmla="*/ 284 h 792"/>
                <a:gd name="T60" fmla="*/ 1118 w 1118"/>
                <a:gd name="T61" fmla="*/ 316 h 792"/>
                <a:gd name="T62" fmla="*/ 1118 w 1118"/>
                <a:gd name="T63" fmla="*/ 334 h 792"/>
                <a:gd name="T64" fmla="*/ 1112 w 1118"/>
                <a:gd name="T65" fmla="*/ 366 h 792"/>
                <a:gd name="T66" fmla="*/ 1100 w 1118"/>
                <a:gd name="T67" fmla="*/ 396 h 792"/>
                <a:gd name="T68" fmla="*/ 1084 w 1118"/>
                <a:gd name="T69" fmla="*/ 426 h 792"/>
                <a:gd name="T70" fmla="*/ 1050 w 1118"/>
                <a:gd name="T71" fmla="*/ 468 h 792"/>
                <a:gd name="T72" fmla="*/ 990 w 1118"/>
                <a:gd name="T73" fmla="*/ 518 h 792"/>
                <a:gd name="T74" fmla="*/ 914 w 1118"/>
                <a:gd name="T75" fmla="*/ 562 h 792"/>
                <a:gd name="T76" fmla="*/ 826 w 1118"/>
                <a:gd name="T77" fmla="*/ 596 h 792"/>
                <a:gd name="T78" fmla="*/ 726 w 1118"/>
                <a:gd name="T79" fmla="*/ 620 h 792"/>
                <a:gd name="T80" fmla="*/ 616 w 1118"/>
                <a:gd name="T81" fmla="*/ 632 h 792"/>
                <a:gd name="T82" fmla="*/ 548 w 1118"/>
                <a:gd name="T83" fmla="*/ 634 h 792"/>
                <a:gd name="T84" fmla="*/ 544 w 1118"/>
                <a:gd name="T85" fmla="*/ 634 h 792"/>
                <a:gd name="T86" fmla="*/ 332 w 1118"/>
                <a:gd name="T87" fmla="*/ 792 h 792"/>
                <a:gd name="T88" fmla="*/ 418 w 1118"/>
                <a:gd name="T89" fmla="*/ 64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8" h="792">
                  <a:moveTo>
                    <a:pt x="418" y="646"/>
                  </a:moveTo>
                  <a:lnTo>
                    <a:pt x="430" y="626"/>
                  </a:lnTo>
                  <a:lnTo>
                    <a:pt x="406" y="622"/>
                  </a:lnTo>
                  <a:lnTo>
                    <a:pt x="406" y="622"/>
                  </a:lnTo>
                  <a:lnTo>
                    <a:pt x="362" y="614"/>
                  </a:lnTo>
                  <a:lnTo>
                    <a:pt x="320" y="602"/>
                  </a:lnTo>
                  <a:lnTo>
                    <a:pt x="280" y="590"/>
                  </a:lnTo>
                  <a:lnTo>
                    <a:pt x="242" y="578"/>
                  </a:lnTo>
                  <a:lnTo>
                    <a:pt x="206" y="562"/>
                  </a:lnTo>
                  <a:lnTo>
                    <a:pt x="172" y="546"/>
                  </a:lnTo>
                  <a:lnTo>
                    <a:pt x="142" y="526"/>
                  </a:lnTo>
                  <a:lnTo>
                    <a:pt x="114" y="508"/>
                  </a:lnTo>
                  <a:lnTo>
                    <a:pt x="88" y="486"/>
                  </a:lnTo>
                  <a:lnTo>
                    <a:pt x="66" y="464"/>
                  </a:lnTo>
                  <a:lnTo>
                    <a:pt x="46" y="442"/>
                  </a:lnTo>
                  <a:lnTo>
                    <a:pt x="30" y="418"/>
                  </a:lnTo>
                  <a:lnTo>
                    <a:pt x="18" y="394"/>
                  </a:lnTo>
                  <a:lnTo>
                    <a:pt x="8" y="368"/>
                  </a:lnTo>
                  <a:lnTo>
                    <a:pt x="2" y="34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00"/>
                  </a:lnTo>
                  <a:lnTo>
                    <a:pt x="4" y="284"/>
                  </a:lnTo>
                  <a:lnTo>
                    <a:pt x="6" y="268"/>
                  </a:lnTo>
                  <a:lnTo>
                    <a:pt x="12" y="254"/>
                  </a:lnTo>
                  <a:lnTo>
                    <a:pt x="18" y="238"/>
                  </a:lnTo>
                  <a:lnTo>
                    <a:pt x="26" y="222"/>
                  </a:lnTo>
                  <a:lnTo>
                    <a:pt x="34" y="208"/>
                  </a:lnTo>
                  <a:lnTo>
                    <a:pt x="44" y="194"/>
                  </a:lnTo>
                  <a:lnTo>
                    <a:pt x="68" y="166"/>
                  </a:lnTo>
                  <a:lnTo>
                    <a:pt x="96" y="140"/>
                  </a:lnTo>
                  <a:lnTo>
                    <a:pt x="128" y="116"/>
                  </a:lnTo>
                  <a:lnTo>
                    <a:pt x="164" y="94"/>
                  </a:lnTo>
                  <a:lnTo>
                    <a:pt x="204" y="72"/>
                  </a:lnTo>
                  <a:lnTo>
                    <a:pt x="246" y="54"/>
                  </a:lnTo>
                  <a:lnTo>
                    <a:pt x="294" y="38"/>
                  </a:lnTo>
                  <a:lnTo>
                    <a:pt x="342" y="26"/>
                  </a:lnTo>
                  <a:lnTo>
                    <a:pt x="394" y="14"/>
                  </a:lnTo>
                  <a:lnTo>
                    <a:pt x="446" y="6"/>
                  </a:lnTo>
                  <a:lnTo>
                    <a:pt x="502" y="2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16" y="2"/>
                  </a:lnTo>
                  <a:lnTo>
                    <a:pt x="672" y="6"/>
                  </a:lnTo>
                  <a:lnTo>
                    <a:pt x="726" y="14"/>
                  </a:lnTo>
                  <a:lnTo>
                    <a:pt x="776" y="26"/>
                  </a:lnTo>
                  <a:lnTo>
                    <a:pt x="826" y="38"/>
                  </a:lnTo>
                  <a:lnTo>
                    <a:pt x="872" y="54"/>
                  </a:lnTo>
                  <a:lnTo>
                    <a:pt x="914" y="72"/>
                  </a:lnTo>
                  <a:lnTo>
                    <a:pt x="954" y="94"/>
                  </a:lnTo>
                  <a:lnTo>
                    <a:pt x="990" y="116"/>
                  </a:lnTo>
                  <a:lnTo>
                    <a:pt x="1022" y="140"/>
                  </a:lnTo>
                  <a:lnTo>
                    <a:pt x="1050" y="166"/>
                  </a:lnTo>
                  <a:lnTo>
                    <a:pt x="1074" y="194"/>
                  </a:lnTo>
                  <a:lnTo>
                    <a:pt x="1084" y="208"/>
                  </a:lnTo>
                  <a:lnTo>
                    <a:pt x="1094" y="222"/>
                  </a:lnTo>
                  <a:lnTo>
                    <a:pt x="1100" y="238"/>
                  </a:lnTo>
                  <a:lnTo>
                    <a:pt x="1108" y="254"/>
                  </a:lnTo>
                  <a:lnTo>
                    <a:pt x="1112" y="268"/>
                  </a:lnTo>
                  <a:lnTo>
                    <a:pt x="1116" y="284"/>
                  </a:lnTo>
                  <a:lnTo>
                    <a:pt x="1118" y="300"/>
                  </a:lnTo>
                  <a:lnTo>
                    <a:pt x="1118" y="316"/>
                  </a:lnTo>
                  <a:lnTo>
                    <a:pt x="1118" y="316"/>
                  </a:lnTo>
                  <a:lnTo>
                    <a:pt x="1118" y="334"/>
                  </a:lnTo>
                  <a:lnTo>
                    <a:pt x="1116" y="350"/>
                  </a:lnTo>
                  <a:lnTo>
                    <a:pt x="1112" y="366"/>
                  </a:lnTo>
                  <a:lnTo>
                    <a:pt x="1108" y="380"/>
                  </a:lnTo>
                  <a:lnTo>
                    <a:pt x="1100" y="396"/>
                  </a:lnTo>
                  <a:lnTo>
                    <a:pt x="1094" y="412"/>
                  </a:lnTo>
                  <a:lnTo>
                    <a:pt x="1084" y="426"/>
                  </a:lnTo>
                  <a:lnTo>
                    <a:pt x="1074" y="440"/>
                  </a:lnTo>
                  <a:lnTo>
                    <a:pt x="1050" y="468"/>
                  </a:lnTo>
                  <a:lnTo>
                    <a:pt x="1022" y="494"/>
                  </a:lnTo>
                  <a:lnTo>
                    <a:pt x="990" y="518"/>
                  </a:lnTo>
                  <a:lnTo>
                    <a:pt x="954" y="540"/>
                  </a:lnTo>
                  <a:lnTo>
                    <a:pt x="914" y="562"/>
                  </a:lnTo>
                  <a:lnTo>
                    <a:pt x="872" y="580"/>
                  </a:lnTo>
                  <a:lnTo>
                    <a:pt x="826" y="596"/>
                  </a:lnTo>
                  <a:lnTo>
                    <a:pt x="776" y="608"/>
                  </a:lnTo>
                  <a:lnTo>
                    <a:pt x="726" y="620"/>
                  </a:lnTo>
                  <a:lnTo>
                    <a:pt x="672" y="628"/>
                  </a:lnTo>
                  <a:lnTo>
                    <a:pt x="616" y="632"/>
                  </a:lnTo>
                  <a:lnTo>
                    <a:pt x="560" y="634"/>
                  </a:lnTo>
                  <a:lnTo>
                    <a:pt x="548" y="634"/>
                  </a:lnTo>
                  <a:lnTo>
                    <a:pt x="544" y="634"/>
                  </a:lnTo>
                  <a:lnTo>
                    <a:pt x="544" y="634"/>
                  </a:lnTo>
                  <a:lnTo>
                    <a:pt x="332" y="792"/>
                  </a:lnTo>
                  <a:lnTo>
                    <a:pt x="332" y="792"/>
                  </a:lnTo>
                  <a:lnTo>
                    <a:pt x="418" y="646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rgbClr val="C3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reeform 10"/>
            <p:cNvSpPr>
              <a:spLocks/>
            </p:cNvSpPr>
            <p:nvPr/>
          </p:nvSpPr>
          <p:spPr bwMode="auto">
            <a:xfrm>
              <a:off x="3905412" y="674180"/>
              <a:ext cx="829121" cy="503451"/>
            </a:xfrm>
            <a:custGeom>
              <a:avLst/>
              <a:gdLst>
                <a:gd name="T0" fmla="*/ 448 w 1054"/>
                <a:gd name="T1" fmla="*/ 568 h 640"/>
                <a:gd name="T2" fmla="*/ 380 w 1054"/>
                <a:gd name="T3" fmla="*/ 558 h 640"/>
                <a:gd name="T4" fmla="*/ 300 w 1054"/>
                <a:gd name="T5" fmla="*/ 540 h 640"/>
                <a:gd name="T6" fmla="*/ 228 w 1054"/>
                <a:gd name="T7" fmla="*/ 518 h 640"/>
                <a:gd name="T8" fmla="*/ 162 w 1054"/>
                <a:gd name="T9" fmla="*/ 488 h 640"/>
                <a:gd name="T10" fmla="*/ 108 w 1054"/>
                <a:gd name="T11" fmla="*/ 454 h 640"/>
                <a:gd name="T12" fmla="*/ 62 w 1054"/>
                <a:gd name="T13" fmla="*/ 416 h 640"/>
                <a:gd name="T14" fmla="*/ 28 w 1054"/>
                <a:gd name="T15" fmla="*/ 374 h 640"/>
                <a:gd name="T16" fmla="*/ 8 w 1054"/>
                <a:gd name="T17" fmla="*/ 330 h 640"/>
                <a:gd name="T18" fmla="*/ 0 w 1054"/>
                <a:gd name="T19" fmla="*/ 284 h 640"/>
                <a:gd name="T20" fmla="*/ 2 w 1054"/>
                <a:gd name="T21" fmla="*/ 270 h 640"/>
                <a:gd name="T22" fmla="*/ 6 w 1054"/>
                <a:gd name="T23" fmla="*/ 242 h 640"/>
                <a:gd name="T24" fmla="*/ 18 w 1054"/>
                <a:gd name="T25" fmla="*/ 214 h 640"/>
                <a:gd name="T26" fmla="*/ 42 w 1054"/>
                <a:gd name="T27" fmla="*/ 176 h 640"/>
                <a:gd name="T28" fmla="*/ 92 w 1054"/>
                <a:gd name="T29" fmla="*/ 128 h 640"/>
                <a:gd name="T30" fmla="*/ 156 w 1054"/>
                <a:gd name="T31" fmla="*/ 84 h 640"/>
                <a:gd name="T32" fmla="*/ 236 w 1054"/>
                <a:gd name="T33" fmla="*/ 50 h 640"/>
                <a:gd name="T34" fmla="*/ 324 w 1054"/>
                <a:gd name="T35" fmla="*/ 24 h 640"/>
                <a:gd name="T36" fmla="*/ 422 w 1054"/>
                <a:gd name="T37" fmla="*/ 6 h 640"/>
                <a:gd name="T38" fmla="*/ 528 w 1054"/>
                <a:gd name="T39" fmla="*/ 0 h 640"/>
                <a:gd name="T40" fmla="*/ 580 w 1054"/>
                <a:gd name="T41" fmla="*/ 2 h 640"/>
                <a:gd name="T42" fmla="*/ 682 w 1054"/>
                <a:gd name="T43" fmla="*/ 14 h 640"/>
                <a:gd name="T44" fmla="*/ 776 w 1054"/>
                <a:gd name="T45" fmla="*/ 36 h 640"/>
                <a:gd name="T46" fmla="*/ 860 w 1054"/>
                <a:gd name="T47" fmla="*/ 66 h 640"/>
                <a:gd name="T48" fmla="*/ 932 w 1054"/>
                <a:gd name="T49" fmla="*/ 106 h 640"/>
                <a:gd name="T50" fmla="*/ 990 w 1054"/>
                <a:gd name="T51" fmla="*/ 150 h 640"/>
                <a:gd name="T52" fmla="*/ 1030 w 1054"/>
                <a:gd name="T53" fmla="*/ 202 h 640"/>
                <a:gd name="T54" fmla="*/ 1044 w 1054"/>
                <a:gd name="T55" fmla="*/ 228 h 640"/>
                <a:gd name="T56" fmla="*/ 1052 w 1054"/>
                <a:gd name="T57" fmla="*/ 256 h 640"/>
                <a:gd name="T58" fmla="*/ 1054 w 1054"/>
                <a:gd name="T59" fmla="*/ 284 h 640"/>
                <a:gd name="T60" fmla="*/ 1054 w 1054"/>
                <a:gd name="T61" fmla="*/ 300 h 640"/>
                <a:gd name="T62" fmla="*/ 1048 w 1054"/>
                <a:gd name="T63" fmla="*/ 328 h 640"/>
                <a:gd name="T64" fmla="*/ 1038 w 1054"/>
                <a:gd name="T65" fmla="*/ 356 h 640"/>
                <a:gd name="T66" fmla="*/ 1012 w 1054"/>
                <a:gd name="T67" fmla="*/ 394 h 640"/>
                <a:gd name="T68" fmla="*/ 962 w 1054"/>
                <a:gd name="T69" fmla="*/ 442 h 640"/>
                <a:gd name="T70" fmla="*/ 898 w 1054"/>
                <a:gd name="T71" fmla="*/ 486 h 640"/>
                <a:gd name="T72" fmla="*/ 820 w 1054"/>
                <a:gd name="T73" fmla="*/ 520 h 640"/>
                <a:gd name="T74" fmla="*/ 730 w 1054"/>
                <a:gd name="T75" fmla="*/ 546 h 640"/>
                <a:gd name="T76" fmla="*/ 632 w 1054"/>
                <a:gd name="T77" fmla="*/ 564 h 640"/>
                <a:gd name="T78" fmla="*/ 528 w 1054"/>
                <a:gd name="T79" fmla="*/ 570 h 640"/>
                <a:gd name="T80" fmla="*/ 518 w 1054"/>
                <a:gd name="T81" fmla="*/ 570 h 640"/>
                <a:gd name="T82" fmla="*/ 500 w 1054"/>
                <a:gd name="T83" fmla="*/ 570 h 640"/>
                <a:gd name="T84" fmla="*/ 408 w 1054"/>
                <a:gd name="T85" fmla="*/ 640 h 640"/>
                <a:gd name="T86" fmla="*/ 414 w 1054"/>
                <a:gd name="T87" fmla="*/ 63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54" h="640">
                  <a:moveTo>
                    <a:pt x="414" y="630"/>
                  </a:moveTo>
                  <a:lnTo>
                    <a:pt x="448" y="568"/>
                  </a:lnTo>
                  <a:lnTo>
                    <a:pt x="380" y="558"/>
                  </a:lnTo>
                  <a:lnTo>
                    <a:pt x="380" y="558"/>
                  </a:lnTo>
                  <a:lnTo>
                    <a:pt x="338" y="550"/>
                  </a:lnTo>
                  <a:lnTo>
                    <a:pt x="300" y="540"/>
                  </a:lnTo>
                  <a:lnTo>
                    <a:pt x="262" y="530"/>
                  </a:lnTo>
                  <a:lnTo>
                    <a:pt x="228" y="518"/>
                  </a:lnTo>
                  <a:lnTo>
                    <a:pt x="194" y="504"/>
                  </a:lnTo>
                  <a:lnTo>
                    <a:pt x="162" y="488"/>
                  </a:lnTo>
                  <a:lnTo>
                    <a:pt x="134" y="472"/>
                  </a:lnTo>
                  <a:lnTo>
                    <a:pt x="108" y="454"/>
                  </a:lnTo>
                  <a:lnTo>
                    <a:pt x="84" y="436"/>
                  </a:lnTo>
                  <a:lnTo>
                    <a:pt x="62" y="416"/>
                  </a:lnTo>
                  <a:lnTo>
                    <a:pt x="44" y="396"/>
                  </a:lnTo>
                  <a:lnTo>
                    <a:pt x="28" y="374"/>
                  </a:lnTo>
                  <a:lnTo>
                    <a:pt x="16" y="352"/>
                  </a:lnTo>
                  <a:lnTo>
                    <a:pt x="8" y="330"/>
                  </a:lnTo>
                  <a:lnTo>
                    <a:pt x="2" y="308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2" y="270"/>
                  </a:lnTo>
                  <a:lnTo>
                    <a:pt x="4" y="256"/>
                  </a:lnTo>
                  <a:lnTo>
                    <a:pt x="6" y="242"/>
                  </a:lnTo>
                  <a:lnTo>
                    <a:pt x="12" y="228"/>
                  </a:lnTo>
                  <a:lnTo>
                    <a:pt x="18" y="214"/>
                  </a:lnTo>
                  <a:lnTo>
                    <a:pt x="24" y="202"/>
                  </a:lnTo>
                  <a:lnTo>
                    <a:pt x="42" y="176"/>
                  </a:lnTo>
                  <a:lnTo>
                    <a:pt x="66" y="150"/>
                  </a:lnTo>
                  <a:lnTo>
                    <a:pt x="92" y="128"/>
                  </a:lnTo>
                  <a:lnTo>
                    <a:pt x="122" y="106"/>
                  </a:lnTo>
                  <a:lnTo>
                    <a:pt x="156" y="84"/>
                  </a:lnTo>
                  <a:lnTo>
                    <a:pt x="194" y="66"/>
                  </a:lnTo>
                  <a:lnTo>
                    <a:pt x="236" y="50"/>
                  </a:lnTo>
                  <a:lnTo>
                    <a:pt x="278" y="36"/>
                  </a:lnTo>
                  <a:lnTo>
                    <a:pt x="324" y="24"/>
                  </a:lnTo>
                  <a:lnTo>
                    <a:pt x="372" y="14"/>
                  </a:lnTo>
                  <a:lnTo>
                    <a:pt x="422" y="6"/>
                  </a:lnTo>
                  <a:lnTo>
                    <a:pt x="474" y="2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80" y="2"/>
                  </a:lnTo>
                  <a:lnTo>
                    <a:pt x="632" y="6"/>
                  </a:lnTo>
                  <a:lnTo>
                    <a:pt x="682" y="14"/>
                  </a:lnTo>
                  <a:lnTo>
                    <a:pt x="730" y="24"/>
                  </a:lnTo>
                  <a:lnTo>
                    <a:pt x="776" y="36"/>
                  </a:lnTo>
                  <a:lnTo>
                    <a:pt x="820" y="50"/>
                  </a:lnTo>
                  <a:lnTo>
                    <a:pt x="860" y="66"/>
                  </a:lnTo>
                  <a:lnTo>
                    <a:pt x="898" y="84"/>
                  </a:lnTo>
                  <a:lnTo>
                    <a:pt x="932" y="106"/>
                  </a:lnTo>
                  <a:lnTo>
                    <a:pt x="962" y="128"/>
                  </a:lnTo>
                  <a:lnTo>
                    <a:pt x="990" y="150"/>
                  </a:lnTo>
                  <a:lnTo>
                    <a:pt x="1012" y="176"/>
                  </a:lnTo>
                  <a:lnTo>
                    <a:pt x="1030" y="202"/>
                  </a:lnTo>
                  <a:lnTo>
                    <a:pt x="1038" y="214"/>
                  </a:lnTo>
                  <a:lnTo>
                    <a:pt x="1044" y="228"/>
                  </a:lnTo>
                  <a:lnTo>
                    <a:pt x="1048" y="242"/>
                  </a:lnTo>
                  <a:lnTo>
                    <a:pt x="1052" y="256"/>
                  </a:lnTo>
                  <a:lnTo>
                    <a:pt x="1054" y="270"/>
                  </a:lnTo>
                  <a:lnTo>
                    <a:pt x="1054" y="284"/>
                  </a:lnTo>
                  <a:lnTo>
                    <a:pt x="1054" y="284"/>
                  </a:lnTo>
                  <a:lnTo>
                    <a:pt x="1054" y="300"/>
                  </a:lnTo>
                  <a:lnTo>
                    <a:pt x="1052" y="314"/>
                  </a:lnTo>
                  <a:lnTo>
                    <a:pt x="1048" y="328"/>
                  </a:lnTo>
                  <a:lnTo>
                    <a:pt x="1044" y="342"/>
                  </a:lnTo>
                  <a:lnTo>
                    <a:pt x="1038" y="356"/>
                  </a:lnTo>
                  <a:lnTo>
                    <a:pt x="1030" y="368"/>
                  </a:lnTo>
                  <a:lnTo>
                    <a:pt x="1012" y="394"/>
                  </a:lnTo>
                  <a:lnTo>
                    <a:pt x="990" y="420"/>
                  </a:lnTo>
                  <a:lnTo>
                    <a:pt x="962" y="442"/>
                  </a:lnTo>
                  <a:lnTo>
                    <a:pt x="932" y="464"/>
                  </a:lnTo>
                  <a:lnTo>
                    <a:pt x="898" y="486"/>
                  </a:lnTo>
                  <a:lnTo>
                    <a:pt x="860" y="504"/>
                  </a:lnTo>
                  <a:lnTo>
                    <a:pt x="820" y="520"/>
                  </a:lnTo>
                  <a:lnTo>
                    <a:pt x="776" y="534"/>
                  </a:lnTo>
                  <a:lnTo>
                    <a:pt x="730" y="546"/>
                  </a:lnTo>
                  <a:lnTo>
                    <a:pt x="682" y="556"/>
                  </a:lnTo>
                  <a:lnTo>
                    <a:pt x="632" y="564"/>
                  </a:lnTo>
                  <a:lnTo>
                    <a:pt x="580" y="568"/>
                  </a:lnTo>
                  <a:lnTo>
                    <a:pt x="528" y="570"/>
                  </a:lnTo>
                  <a:lnTo>
                    <a:pt x="528" y="570"/>
                  </a:lnTo>
                  <a:lnTo>
                    <a:pt x="518" y="570"/>
                  </a:lnTo>
                  <a:lnTo>
                    <a:pt x="518" y="570"/>
                  </a:lnTo>
                  <a:lnTo>
                    <a:pt x="500" y="570"/>
                  </a:lnTo>
                  <a:lnTo>
                    <a:pt x="500" y="570"/>
                  </a:lnTo>
                  <a:lnTo>
                    <a:pt x="408" y="640"/>
                  </a:lnTo>
                  <a:lnTo>
                    <a:pt x="408" y="640"/>
                  </a:lnTo>
                  <a:lnTo>
                    <a:pt x="414" y="630"/>
                  </a:lnTo>
                  <a:lnTo>
                    <a:pt x="414" y="6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3" name="Textfeld 32"/>
          <p:cNvSpPr txBox="1"/>
          <p:nvPr/>
        </p:nvSpPr>
        <p:spPr>
          <a:xfrm>
            <a:off x="2176265" y="64721"/>
            <a:ext cx="5636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600" dirty="0" smtClean="0">
                <a:solidFill>
                  <a:schemeClr val="bg1"/>
                </a:solidFill>
                <a:latin typeface="Cambria" pitchFamily="18" charset="0"/>
              </a:rPr>
              <a:t>Fallbeispiel „Global War on </a:t>
            </a:r>
            <a:r>
              <a:rPr lang="de-DE" sz="2600" dirty="0" err="1" smtClean="0">
                <a:solidFill>
                  <a:schemeClr val="bg1"/>
                </a:solidFill>
                <a:latin typeface="Cambria" pitchFamily="18" charset="0"/>
              </a:rPr>
              <a:t>Terrorism</a:t>
            </a:r>
            <a:r>
              <a:rPr lang="de-DE" sz="2600" dirty="0" smtClean="0">
                <a:solidFill>
                  <a:schemeClr val="bg1"/>
                </a:solidFill>
                <a:latin typeface="Cambria" pitchFamily="18" charset="0"/>
              </a:rPr>
              <a:t>“</a:t>
            </a:r>
            <a:endParaRPr lang="de-DE" sz="2600" dirty="0">
              <a:solidFill>
                <a:schemeClr val="bg1"/>
              </a:solidFill>
              <a:latin typeface="Cambria" pitchFamily="18" charset="0"/>
            </a:endParaRPr>
          </a:p>
        </p:txBody>
      </p:sp>
      <p:grpSp>
        <p:nvGrpSpPr>
          <p:cNvPr id="77" name="Gruppieren 76"/>
          <p:cNvGrpSpPr/>
          <p:nvPr/>
        </p:nvGrpSpPr>
        <p:grpSpPr>
          <a:xfrm>
            <a:off x="3861636" y="3557277"/>
            <a:ext cx="419907" cy="336631"/>
            <a:chOff x="3851920" y="620688"/>
            <a:chExt cx="936104" cy="750457"/>
          </a:xfrm>
        </p:grpSpPr>
        <p:sp>
          <p:nvSpPr>
            <p:cNvPr id="78" name="AutoShape 5"/>
            <p:cNvSpPr>
              <a:spLocks noChangeAspect="1" noChangeArrowheads="1" noTextEdit="1"/>
            </p:cNvSpPr>
            <p:nvPr/>
          </p:nvSpPr>
          <p:spPr bwMode="auto">
            <a:xfrm>
              <a:off x="3851920" y="620688"/>
              <a:ext cx="936104" cy="750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reeform 7"/>
            <p:cNvSpPr>
              <a:spLocks/>
            </p:cNvSpPr>
            <p:nvPr/>
          </p:nvSpPr>
          <p:spPr bwMode="auto">
            <a:xfrm>
              <a:off x="3867653" y="636421"/>
              <a:ext cx="904638" cy="682806"/>
            </a:xfrm>
            <a:custGeom>
              <a:avLst/>
              <a:gdLst>
                <a:gd name="T0" fmla="*/ 576 w 1150"/>
                <a:gd name="T1" fmla="*/ 0 h 868"/>
                <a:gd name="T2" fmla="*/ 460 w 1150"/>
                <a:gd name="T3" fmla="*/ 8 h 868"/>
                <a:gd name="T4" fmla="*/ 352 w 1150"/>
                <a:gd name="T5" fmla="*/ 26 h 868"/>
                <a:gd name="T6" fmla="*/ 254 w 1150"/>
                <a:gd name="T7" fmla="*/ 58 h 868"/>
                <a:gd name="T8" fmla="*/ 168 w 1150"/>
                <a:gd name="T9" fmla="*/ 98 h 868"/>
                <a:gd name="T10" fmla="*/ 98 w 1150"/>
                <a:gd name="T11" fmla="*/ 146 h 868"/>
                <a:gd name="T12" fmla="*/ 46 w 1150"/>
                <a:gd name="T13" fmla="*/ 204 h 868"/>
                <a:gd name="T14" fmla="*/ 26 w 1150"/>
                <a:gd name="T15" fmla="*/ 234 h 868"/>
                <a:gd name="T16" fmla="*/ 12 w 1150"/>
                <a:gd name="T17" fmla="*/ 266 h 868"/>
                <a:gd name="T18" fmla="*/ 4 w 1150"/>
                <a:gd name="T19" fmla="*/ 298 h 868"/>
                <a:gd name="T20" fmla="*/ 0 w 1150"/>
                <a:gd name="T21" fmla="*/ 332 h 868"/>
                <a:gd name="T22" fmla="*/ 2 w 1150"/>
                <a:gd name="T23" fmla="*/ 362 h 868"/>
                <a:gd name="T24" fmla="*/ 18 w 1150"/>
                <a:gd name="T25" fmla="*/ 416 h 868"/>
                <a:gd name="T26" fmla="*/ 48 w 1150"/>
                <a:gd name="T27" fmla="*/ 466 h 868"/>
                <a:gd name="T28" fmla="*/ 92 w 1150"/>
                <a:gd name="T29" fmla="*/ 514 h 868"/>
                <a:gd name="T30" fmla="*/ 148 w 1150"/>
                <a:gd name="T31" fmla="*/ 556 h 868"/>
                <a:gd name="T32" fmla="*/ 216 w 1150"/>
                <a:gd name="T33" fmla="*/ 592 h 868"/>
                <a:gd name="T34" fmla="*/ 290 w 1150"/>
                <a:gd name="T35" fmla="*/ 622 h 868"/>
                <a:gd name="T36" fmla="*/ 374 w 1150"/>
                <a:gd name="T37" fmla="*/ 644 h 868"/>
                <a:gd name="T38" fmla="*/ 296 w 1150"/>
                <a:gd name="T39" fmla="*/ 868 h 868"/>
                <a:gd name="T40" fmla="*/ 564 w 1150"/>
                <a:gd name="T41" fmla="*/ 666 h 868"/>
                <a:gd name="T42" fmla="*/ 576 w 1150"/>
                <a:gd name="T43" fmla="*/ 666 h 868"/>
                <a:gd name="T44" fmla="*/ 692 w 1150"/>
                <a:gd name="T45" fmla="*/ 658 h 868"/>
                <a:gd name="T46" fmla="*/ 800 w 1150"/>
                <a:gd name="T47" fmla="*/ 640 h 868"/>
                <a:gd name="T48" fmla="*/ 898 w 1150"/>
                <a:gd name="T49" fmla="*/ 608 h 868"/>
                <a:gd name="T50" fmla="*/ 982 w 1150"/>
                <a:gd name="T51" fmla="*/ 568 h 868"/>
                <a:gd name="T52" fmla="*/ 1052 w 1150"/>
                <a:gd name="T53" fmla="*/ 518 h 868"/>
                <a:gd name="T54" fmla="*/ 1106 w 1150"/>
                <a:gd name="T55" fmla="*/ 462 h 868"/>
                <a:gd name="T56" fmla="*/ 1124 w 1150"/>
                <a:gd name="T57" fmla="*/ 432 h 868"/>
                <a:gd name="T58" fmla="*/ 1138 w 1150"/>
                <a:gd name="T59" fmla="*/ 400 h 868"/>
                <a:gd name="T60" fmla="*/ 1148 w 1150"/>
                <a:gd name="T61" fmla="*/ 366 h 868"/>
                <a:gd name="T62" fmla="*/ 1150 w 1150"/>
                <a:gd name="T63" fmla="*/ 332 h 868"/>
                <a:gd name="T64" fmla="*/ 1150 w 1150"/>
                <a:gd name="T65" fmla="*/ 316 h 868"/>
                <a:gd name="T66" fmla="*/ 1144 w 1150"/>
                <a:gd name="T67" fmla="*/ 282 h 868"/>
                <a:gd name="T68" fmla="*/ 1132 w 1150"/>
                <a:gd name="T69" fmla="*/ 250 h 868"/>
                <a:gd name="T70" fmla="*/ 1116 w 1150"/>
                <a:gd name="T71" fmla="*/ 218 h 868"/>
                <a:gd name="T72" fmla="*/ 1082 w 1150"/>
                <a:gd name="T73" fmla="*/ 174 h 868"/>
                <a:gd name="T74" fmla="*/ 1020 w 1150"/>
                <a:gd name="T75" fmla="*/ 122 h 868"/>
                <a:gd name="T76" fmla="*/ 942 w 1150"/>
                <a:gd name="T77" fmla="*/ 76 h 868"/>
                <a:gd name="T78" fmla="*/ 850 w 1150"/>
                <a:gd name="T79" fmla="*/ 40 h 868"/>
                <a:gd name="T80" fmla="*/ 746 w 1150"/>
                <a:gd name="T81" fmla="*/ 16 h 868"/>
                <a:gd name="T82" fmla="*/ 634 w 1150"/>
                <a:gd name="T83" fmla="*/ 2 h 868"/>
                <a:gd name="T84" fmla="*/ 576 w 1150"/>
                <a:gd name="T85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50" h="868">
                  <a:moveTo>
                    <a:pt x="576" y="0"/>
                  </a:moveTo>
                  <a:lnTo>
                    <a:pt x="576" y="0"/>
                  </a:lnTo>
                  <a:lnTo>
                    <a:pt x="516" y="2"/>
                  </a:lnTo>
                  <a:lnTo>
                    <a:pt x="460" y="8"/>
                  </a:lnTo>
                  <a:lnTo>
                    <a:pt x="404" y="16"/>
                  </a:lnTo>
                  <a:lnTo>
                    <a:pt x="352" y="26"/>
                  </a:lnTo>
                  <a:lnTo>
                    <a:pt x="302" y="40"/>
                  </a:lnTo>
                  <a:lnTo>
                    <a:pt x="254" y="58"/>
                  </a:lnTo>
                  <a:lnTo>
                    <a:pt x="210" y="76"/>
                  </a:lnTo>
                  <a:lnTo>
                    <a:pt x="168" y="98"/>
                  </a:lnTo>
                  <a:lnTo>
                    <a:pt x="132" y="122"/>
                  </a:lnTo>
                  <a:lnTo>
                    <a:pt x="98" y="146"/>
                  </a:lnTo>
                  <a:lnTo>
                    <a:pt x="70" y="174"/>
                  </a:lnTo>
                  <a:lnTo>
                    <a:pt x="46" y="204"/>
                  </a:lnTo>
                  <a:lnTo>
                    <a:pt x="36" y="218"/>
                  </a:lnTo>
                  <a:lnTo>
                    <a:pt x="26" y="234"/>
                  </a:lnTo>
                  <a:lnTo>
                    <a:pt x="18" y="250"/>
                  </a:lnTo>
                  <a:lnTo>
                    <a:pt x="12" y="266"/>
                  </a:lnTo>
                  <a:lnTo>
                    <a:pt x="6" y="282"/>
                  </a:lnTo>
                  <a:lnTo>
                    <a:pt x="4" y="298"/>
                  </a:lnTo>
                  <a:lnTo>
                    <a:pt x="0" y="316"/>
                  </a:lnTo>
                  <a:lnTo>
                    <a:pt x="0" y="332"/>
                  </a:lnTo>
                  <a:lnTo>
                    <a:pt x="0" y="332"/>
                  </a:lnTo>
                  <a:lnTo>
                    <a:pt x="2" y="362"/>
                  </a:lnTo>
                  <a:lnTo>
                    <a:pt x="8" y="388"/>
                  </a:lnTo>
                  <a:lnTo>
                    <a:pt x="18" y="416"/>
                  </a:lnTo>
                  <a:lnTo>
                    <a:pt x="32" y="442"/>
                  </a:lnTo>
                  <a:lnTo>
                    <a:pt x="48" y="466"/>
                  </a:lnTo>
                  <a:lnTo>
                    <a:pt x="70" y="490"/>
                  </a:lnTo>
                  <a:lnTo>
                    <a:pt x="92" y="514"/>
                  </a:lnTo>
                  <a:lnTo>
                    <a:pt x="120" y="536"/>
                  </a:lnTo>
                  <a:lnTo>
                    <a:pt x="148" y="556"/>
                  </a:lnTo>
                  <a:lnTo>
                    <a:pt x="180" y="574"/>
                  </a:lnTo>
                  <a:lnTo>
                    <a:pt x="216" y="592"/>
                  </a:lnTo>
                  <a:lnTo>
                    <a:pt x="252" y="608"/>
                  </a:lnTo>
                  <a:lnTo>
                    <a:pt x="290" y="622"/>
                  </a:lnTo>
                  <a:lnTo>
                    <a:pt x="332" y="634"/>
                  </a:lnTo>
                  <a:lnTo>
                    <a:pt x="374" y="644"/>
                  </a:lnTo>
                  <a:lnTo>
                    <a:pt x="420" y="654"/>
                  </a:lnTo>
                  <a:lnTo>
                    <a:pt x="296" y="868"/>
                  </a:lnTo>
                  <a:lnTo>
                    <a:pt x="564" y="666"/>
                  </a:lnTo>
                  <a:lnTo>
                    <a:pt x="564" y="666"/>
                  </a:lnTo>
                  <a:lnTo>
                    <a:pt x="576" y="666"/>
                  </a:lnTo>
                  <a:lnTo>
                    <a:pt x="576" y="666"/>
                  </a:lnTo>
                  <a:lnTo>
                    <a:pt x="634" y="664"/>
                  </a:lnTo>
                  <a:lnTo>
                    <a:pt x="692" y="658"/>
                  </a:lnTo>
                  <a:lnTo>
                    <a:pt x="746" y="650"/>
                  </a:lnTo>
                  <a:lnTo>
                    <a:pt x="800" y="640"/>
                  </a:lnTo>
                  <a:lnTo>
                    <a:pt x="850" y="626"/>
                  </a:lnTo>
                  <a:lnTo>
                    <a:pt x="898" y="608"/>
                  </a:lnTo>
                  <a:lnTo>
                    <a:pt x="942" y="590"/>
                  </a:lnTo>
                  <a:lnTo>
                    <a:pt x="982" y="568"/>
                  </a:lnTo>
                  <a:lnTo>
                    <a:pt x="1020" y="544"/>
                  </a:lnTo>
                  <a:lnTo>
                    <a:pt x="1052" y="518"/>
                  </a:lnTo>
                  <a:lnTo>
                    <a:pt x="1082" y="492"/>
                  </a:lnTo>
                  <a:lnTo>
                    <a:pt x="1106" y="462"/>
                  </a:lnTo>
                  <a:lnTo>
                    <a:pt x="1116" y="448"/>
                  </a:lnTo>
                  <a:lnTo>
                    <a:pt x="1124" y="432"/>
                  </a:lnTo>
                  <a:lnTo>
                    <a:pt x="1132" y="416"/>
                  </a:lnTo>
                  <a:lnTo>
                    <a:pt x="1138" y="400"/>
                  </a:lnTo>
                  <a:lnTo>
                    <a:pt x="1144" y="384"/>
                  </a:lnTo>
                  <a:lnTo>
                    <a:pt x="1148" y="366"/>
                  </a:lnTo>
                  <a:lnTo>
                    <a:pt x="1150" y="350"/>
                  </a:lnTo>
                  <a:lnTo>
                    <a:pt x="1150" y="332"/>
                  </a:lnTo>
                  <a:lnTo>
                    <a:pt x="1150" y="332"/>
                  </a:lnTo>
                  <a:lnTo>
                    <a:pt x="1150" y="316"/>
                  </a:lnTo>
                  <a:lnTo>
                    <a:pt x="1148" y="298"/>
                  </a:lnTo>
                  <a:lnTo>
                    <a:pt x="1144" y="282"/>
                  </a:lnTo>
                  <a:lnTo>
                    <a:pt x="1138" y="266"/>
                  </a:lnTo>
                  <a:lnTo>
                    <a:pt x="1132" y="250"/>
                  </a:lnTo>
                  <a:lnTo>
                    <a:pt x="1124" y="234"/>
                  </a:lnTo>
                  <a:lnTo>
                    <a:pt x="1116" y="218"/>
                  </a:lnTo>
                  <a:lnTo>
                    <a:pt x="1106" y="204"/>
                  </a:lnTo>
                  <a:lnTo>
                    <a:pt x="1082" y="174"/>
                  </a:lnTo>
                  <a:lnTo>
                    <a:pt x="1052" y="146"/>
                  </a:lnTo>
                  <a:lnTo>
                    <a:pt x="1020" y="122"/>
                  </a:lnTo>
                  <a:lnTo>
                    <a:pt x="982" y="98"/>
                  </a:lnTo>
                  <a:lnTo>
                    <a:pt x="942" y="76"/>
                  </a:lnTo>
                  <a:lnTo>
                    <a:pt x="898" y="58"/>
                  </a:lnTo>
                  <a:lnTo>
                    <a:pt x="850" y="40"/>
                  </a:lnTo>
                  <a:lnTo>
                    <a:pt x="800" y="26"/>
                  </a:lnTo>
                  <a:lnTo>
                    <a:pt x="746" y="16"/>
                  </a:lnTo>
                  <a:lnTo>
                    <a:pt x="692" y="8"/>
                  </a:lnTo>
                  <a:lnTo>
                    <a:pt x="634" y="2"/>
                  </a:lnTo>
                  <a:lnTo>
                    <a:pt x="576" y="0"/>
                  </a:lnTo>
                  <a:lnTo>
                    <a:pt x="57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1" name="Freeform 8"/>
            <p:cNvSpPr>
              <a:spLocks/>
            </p:cNvSpPr>
            <p:nvPr/>
          </p:nvSpPr>
          <p:spPr bwMode="auto">
            <a:xfrm>
              <a:off x="3855067" y="623835"/>
              <a:ext cx="929811" cy="744164"/>
            </a:xfrm>
            <a:custGeom>
              <a:avLst/>
              <a:gdLst>
                <a:gd name="T0" fmla="*/ 176 w 1182"/>
                <a:gd name="T1" fmla="*/ 100 h 946"/>
                <a:gd name="T2" fmla="*/ 100 w 1182"/>
                <a:gd name="T3" fmla="*/ 154 h 946"/>
                <a:gd name="T4" fmla="*/ 58 w 1182"/>
                <a:gd name="T5" fmla="*/ 198 h 946"/>
                <a:gd name="T6" fmla="*/ 36 w 1182"/>
                <a:gd name="T7" fmla="*/ 230 h 946"/>
                <a:gd name="T8" fmla="*/ 18 w 1182"/>
                <a:gd name="T9" fmla="*/ 262 h 946"/>
                <a:gd name="T10" fmla="*/ 6 w 1182"/>
                <a:gd name="T11" fmla="*/ 296 h 946"/>
                <a:gd name="T12" fmla="*/ 0 w 1182"/>
                <a:gd name="T13" fmla="*/ 332 h 946"/>
                <a:gd name="T14" fmla="*/ 0 w 1182"/>
                <a:gd name="T15" fmla="*/ 348 h 946"/>
                <a:gd name="T16" fmla="*/ 8 w 1182"/>
                <a:gd name="T17" fmla="*/ 408 h 946"/>
                <a:gd name="T18" fmla="*/ 32 w 1182"/>
                <a:gd name="T19" fmla="*/ 464 h 946"/>
                <a:gd name="T20" fmla="*/ 72 w 1182"/>
                <a:gd name="T21" fmla="*/ 516 h 946"/>
                <a:gd name="T22" fmla="*/ 126 w 1182"/>
                <a:gd name="T23" fmla="*/ 564 h 946"/>
                <a:gd name="T24" fmla="*/ 154 w 1182"/>
                <a:gd name="T25" fmla="*/ 584 h 946"/>
                <a:gd name="T26" fmla="*/ 218 w 1182"/>
                <a:gd name="T27" fmla="*/ 620 h 946"/>
                <a:gd name="T28" fmla="*/ 290 w 1182"/>
                <a:gd name="T29" fmla="*/ 650 h 946"/>
                <a:gd name="T30" fmla="*/ 368 w 1182"/>
                <a:gd name="T31" fmla="*/ 672 h 946"/>
                <a:gd name="T32" fmla="*/ 410 w 1182"/>
                <a:gd name="T33" fmla="*/ 680 h 946"/>
                <a:gd name="T34" fmla="*/ 258 w 1182"/>
                <a:gd name="T35" fmla="*/ 946 h 946"/>
                <a:gd name="T36" fmla="*/ 586 w 1182"/>
                <a:gd name="T37" fmla="*/ 698 h 946"/>
                <a:gd name="T38" fmla="*/ 592 w 1182"/>
                <a:gd name="T39" fmla="*/ 698 h 946"/>
                <a:gd name="T40" fmla="*/ 706 w 1182"/>
                <a:gd name="T41" fmla="*/ 692 h 946"/>
                <a:gd name="T42" fmla="*/ 816 w 1182"/>
                <a:gd name="T43" fmla="*/ 672 h 946"/>
                <a:gd name="T44" fmla="*/ 916 w 1182"/>
                <a:gd name="T45" fmla="*/ 640 h 946"/>
                <a:gd name="T46" fmla="*/ 1006 w 1182"/>
                <a:gd name="T47" fmla="*/ 598 h 946"/>
                <a:gd name="T48" fmla="*/ 1046 w 1182"/>
                <a:gd name="T49" fmla="*/ 572 h 946"/>
                <a:gd name="T50" fmla="*/ 1112 w 1182"/>
                <a:gd name="T51" fmla="*/ 516 h 946"/>
                <a:gd name="T52" fmla="*/ 1138 w 1182"/>
                <a:gd name="T53" fmla="*/ 484 h 946"/>
                <a:gd name="T54" fmla="*/ 1156 w 1182"/>
                <a:gd name="T55" fmla="*/ 452 h 946"/>
                <a:gd name="T56" fmla="*/ 1172 w 1182"/>
                <a:gd name="T57" fmla="*/ 418 h 946"/>
                <a:gd name="T58" fmla="*/ 1180 w 1182"/>
                <a:gd name="T59" fmla="*/ 384 h 946"/>
                <a:gd name="T60" fmla="*/ 1182 w 1182"/>
                <a:gd name="T61" fmla="*/ 348 h 946"/>
                <a:gd name="T62" fmla="*/ 1182 w 1182"/>
                <a:gd name="T63" fmla="*/ 332 h 946"/>
                <a:gd name="T64" fmla="*/ 1176 w 1182"/>
                <a:gd name="T65" fmla="*/ 296 h 946"/>
                <a:gd name="T66" fmla="*/ 1164 w 1182"/>
                <a:gd name="T67" fmla="*/ 262 h 946"/>
                <a:gd name="T68" fmla="*/ 1148 w 1182"/>
                <a:gd name="T69" fmla="*/ 230 h 946"/>
                <a:gd name="T70" fmla="*/ 1126 w 1182"/>
                <a:gd name="T71" fmla="*/ 198 h 946"/>
                <a:gd name="T72" fmla="*/ 1082 w 1182"/>
                <a:gd name="T73" fmla="*/ 154 h 946"/>
                <a:gd name="T74" fmla="*/ 1006 w 1182"/>
                <a:gd name="T75" fmla="*/ 100 h 946"/>
                <a:gd name="T76" fmla="*/ 962 w 1182"/>
                <a:gd name="T77" fmla="*/ 78 h 946"/>
                <a:gd name="T78" fmla="*/ 868 w 1182"/>
                <a:gd name="T79" fmla="*/ 40 h 946"/>
                <a:gd name="T80" fmla="*/ 762 w 1182"/>
                <a:gd name="T81" fmla="*/ 14 h 946"/>
                <a:gd name="T82" fmla="*/ 650 w 1182"/>
                <a:gd name="T83" fmla="*/ 2 h 946"/>
                <a:gd name="T84" fmla="*/ 592 w 1182"/>
                <a:gd name="T85" fmla="*/ 0 h 946"/>
                <a:gd name="T86" fmla="*/ 476 w 1182"/>
                <a:gd name="T87" fmla="*/ 6 h 946"/>
                <a:gd name="T88" fmla="*/ 366 w 1182"/>
                <a:gd name="T89" fmla="*/ 26 h 946"/>
                <a:gd name="T90" fmla="*/ 266 w 1182"/>
                <a:gd name="T91" fmla="*/ 58 h 946"/>
                <a:gd name="T92" fmla="*/ 176 w 1182"/>
                <a:gd name="T93" fmla="*/ 100 h 9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182" h="946">
                  <a:moveTo>
                    <a:pt x="176" y="100"/>
                  </a:moveTo>
                  <a:lnTo>
                    <a:pt x="176" y="100"/>
                  </a:lnTo>
                  <a:lnTo>
                    <a:pt x="136" y="126"/>
                  </a:lnTo>
                  <a:lnTo>
                    <a:pt x="100" y="154"/>
                  </a:lnTo>
                  <a:lnTo>
                    <a:pt x="70" y="182"/>
                  </a:lnTo>
                  <a:lnTo>
                    <a:pt x="58" y="198"/>
                  </a:lnTo>
                  <a:lnTo>
                    <a:pt x="46" y="214"/>
                  </a:lnTo>
                  <a:lnTo>
                    <a:pt x="36" y="230"/>
                  </a:lnTo>
                  <a:lnTo>
                    <a:pt x="26" y="246"/>
                  </a:lnTo>
                  <a:lnTo>
                    <a:pt x="18" y="262"/>
                  </a:lnTo>
                  <a:lnTo>
                    <a:pt x="12" y="280"/>
                  </a:lnTo>
                  <a:lnTo>
                    <a:pt x="6" y="296"/>
                  </a:lnTo>
                  <a:lnTo>
                    <a:pt x="2" y="314"/>
                  </a:lnTo>
                  <a:lnTo>
                    <a:pt x="0" y="332"/>
                  </a:lnTo>
                  <a:lnTo>
                    <a:pt x="0" y="348"/>
                  </a:lnTo>
                  <a:lnTo>
                    <a:pt x="0" y="348"/>
                  </a:lnTo>
                  <a:lnTo>
                    <a:pt x="2" y="378"/>
                  </a:lnTo>
                  <a:lnTo>
                    <a:pt x="8" y="408"/>
                  </a:lnTo>
                  <a:lnTo>
                    <a:pt x="18" y="436"/>
                  </a:lnTo>
                  <a:lnTo>
                    <a:pt x="32" y="464"/>
                  </a:lnTo>
                  <a:lnTo>
                    <a:pt x="50" y="490"/>
                  </a:lnTo>
                  <a:lnTo>
                    <a:pt x="72" y="516"/>
                  </a:lnTo>
                  <a:lnTo>
                    <a:pt x="96" y="540"/>
                  </a:lnTo>
                  <a:lnTo>
                    <a:pt x="126" y="564"/>
                  </a:lnTo>
                  <a:lnTo>
                    <a:pt x="126" y="564"/>
                  </a:lnTo>
                  <a:lnTo>
                    <a:pt x="154" y="584"/>
                  </a:lnTo>
                  <a:lnTo>
                    <a:pt x="184" y="602"/>
                  </a:lnTo>
                  <a:lnTo>
                    <a:pt x="218" y="620"/>
                  </a:lnTo>
                  <a:lnTo>
                    <a:pt x="254" y="636"/>
                  </a:lnTo>
                  <a:lnTo>
                    <a:pt x="290" y="650"/>
                  </a:lnTo>
                  <a:lnTo>
                    <a:pt x="328" y="662"/>
                  </a:lnTo>
                  <a:lnTo>
                    <a:pt x="368" y="672"/>
                  </a:lnTo>
                  <a:lnTo>
                    <a:pt x="410" y="680"/>
                  </a:lnTo>
                  <a:lnTo>
                    <a:pt x="410" y="680"/>
                  </a:lnTo>
                  <a:lnTo>
                    <a:pt x="258" y="946"/>
                  </a:lnTo>
                  <a:lnTo>
                    <a:pt x="258" y="946"/>
                  </a:lnTo>
                  <a:lnTo>
                    <a:pt x="586" y="698"/>
                  </a:lnTo>
                  <a:lnTo>
                    <a:pt x="586" y="698"/>
                  </a:lnTo>
                  <a:lnTo>
                    <a:pt x="592" y="698"/>
                  </a:lnTo>
                  <a:lnTo>
                    <a:pt x="592" y="698"/>
                  </a:lnTo>
                  <a:lnTo>
                    <a:pt x="650" y="696"/>
                  </a:lnTo>
                  <a:lnTo>
                    <a:pt x="706" y="692"/>
                  </a:lnTo>
                  <a:lnTo>
                    <a:pt x="762" y="684"/>
                  </a:lnTo>
                  <a:lnTo>
                    <a:pt x="816" y="672"/>
                  </a:lnTo>
                  <a:lnTo>
                    <a:pt x="868" y="658"/>
                  </a:lnTo>
                  <a:lnTo>
                    <a:pt x="916" y="640"/>
                  </a:lnTo>
                  <a:lnTo>
                    <a:pt x="962" y="620"/>
                  </a:lnTo>
                  <a:lnTo>
                    <a:pt x="1006" y="598"/>
                  </a:lnTo>
                  <a:lnTo>
                    <a:pt x="1006" y="598"/>
                  </a:lnTo>
                  <a:lnTo>
                    <a:pt x="1046" y="572"/>
                  </a:lnTo>
                  <a:lnTo>
                    <a:pt x="1082" y="544"/>
                  </a:lnTo>
                  <a:lnTo>
                    <a:pt x="1112" y="516"/>
                  </a:lnTo>
                  <a:lnTo>
                    <a:pt x="1126" y="500"/>
                  </a:lnTo>
                  <a:lnTo>
                    <a:pt x="1138" y="484"/>
                  </a:lnTo>
                  <a:lnTo>
                    <a:pt x="1148" y="468"/>
                  </a:lnTo>
                  <a:lnTo>
                    <a:pt x="1156" y="452"/>
                  </a:lnTo>
                  <a:lnTo>
                    <a:pt x="1164" y="436"/>
                  </a:lnTo>
                  <a:lnTo>
                    <a:pt x="1172" y="418"/>
                  </a:lnTo>
                  <a:lnTo>
                    <a:pt x="1176" y="402"/>
                  </a:lnTo>
                  <a:lnTo>
                    <a:pt x="1180" y="384"/>
                  </a:lnTo>
                  <a:lnTo>
                    <a:pt x="1182" y="366"/>
                  </a:lnTo>
                  <a:lnTo>
                    <a:pt x="1182" y="348"/>
                  </a:lnTo>
                  <a:lnTo>
                    <a:pt x="1182" y="348"/>
                  </a:lnTo>
                  <a:lnTo>
                    <a:pt x="1182" y="332"/>
                  </a:lnTo>
                  <a:lnTo>
                    <a:pt x="1180" y="314"/>
                  </a:lnTo>
                  <a:lnTo>
                    <a:pt x="1176" y="296"/>
                  </a:lnTo>
                  <a:lnTo>
                    <a:pt x="1172" y="280"/>
                  </a:lnTo>
                  <a:lnTo>
                    <a:pt x="1164" y="262"/>
                  </a:lnTo>
                  <a:lnTo>
                    <a:pt x="1156" y="246"/>
                  </a:lnTo>
                  <a:lnTo>
                    <a:pt x="1148" y="230"/>
                  </a:lnTo>
                  <a:lnTo>
                    <a:pt x="1138" y="214"/>
                  </a:lnTo>
                  <a:lnTo>
                    <a:pt x="1126" y="198"/>
                  </a:lnTo>
                  <a:lnTo>
                    <a:pt x="1112" y="182"/>
                  </a:lnTo>
                  <a:lnTo>
                    <a:pt x="1082" y="154"/>
                  </a:lnTo>
                  <a:lnTo>
                    <a:pt x="1046" y="126"/>
                  </a:lnTo>
                  <a:lnTo>
                    <a:pt x="1006" y="100"/>
                  </a:lnTo>
                  <a:lnTo>
                    <a:pt x="1006" y="100"/>
                  </a:lnTo>
                  <a:lnTo>
                    <a:pt x="962" y="78"/>
                  </a:lnTo>
                  <a:lnTo>
                    <a:pt x="916" y="58"/>
                  </a:lnTo>
                  <a:lnTo>
                    <a:pt x="868" y="40"/>
                  </a:lnTo>
                  <a:lnTo>
                    <a:pt x="816" y="26"/>
                  </a:lnTo>
                  <a:lnTo>
                    <a:pt x="762" y="14"/>
                  </a:lnTo>
                  <a:lnTo>
                    <a:pt x="706" y="6"/>
                  </a:lnTo>
                  <a:lnTo>
                    <a:pt x="650" y="2"/>
                  </a:lnTo>
                  <a:lnTo>
                    <a:pt x="592" y="0"/>
                  </a:lnTo>
                  <a:lnTo>
                    <a:pt x="592" y="0"/>
                  </a:lnTo>
                  <a:lnTo>
                    <a:pt x="534" y="2"/>
                  </a:lnTo>
                  <a:lnTo>
                    <a:pt x="476" y="6"/>
                  </a:lnTo>
                  <a:lnTo>
                    <a:pt x="420" y="14"/>
                  </a:lnTo>
                  <a:lnTo>
                    <a:pt x="366" y="26"/>
                  </a:lnTo>
                  <a:lnTo>
                    <a:pt x="316" y="40"/>
                  </a:lnTo>
                  <a:lnTo>
                    <a:pt x="266" y="58"/>
                  </a:lnTo>
                  <a:lnTo>
                    <a:pt x="220" y="78"/>
                  </a:lnTo>
                  <a:lnTo>
                    <a:pt x="176" y="100"/>
                  </a:lnTo>
                  <a:lnTo>
                    <a:pt x="176" y="100"/>
                  </a:lnTo>
                  <a:close/>
                </a:path>
              </a:pathLst>
            </a:custGeom>
            <a:solidFill>
              <a:srgbClr val="35647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Freeform 9"/>
            <p:cNvSpPr>
              <a:spLocks/>
            </p:cNvSpPr>
            <p:nvPr/>
          </p:nvSpPr>
          <p:spPr bwMode="auto">
            <a:xfrm>
              <a:off x="3880239" y="649007"/>
              <a:ext cx="879466" cy="623021"/>
            </a:xfrm>
            <a:custGeom>
              <a:avLst/>
              <a:gdLst>
                <a:gd name="T0" fmla="*/ 430 w 1118"/>
                <a:gd name="T1" fmla="*/ 626 h 792"/>
                <a:gd name="T2" fmla="*/ 406 w 1118"/>
                <a:gd name="T3" fmla="*/ 622 h 792"/>
                <a:gd name="T4" fmla="*/ 320 w 1118"/>
                <a:gd name="T5" fmla="*/ 602 h 792"/>
                <a:gd name="T6" fmla="*/ 242 w 1118"/>
                <a:gd name="T7" fmla="*/ 578 h 792"/>
                <a:gd name="T8" fmla="*/ 172 w 1118"/>
                <a:gd name="T9" fmla="*/ 546 h 792"/>
                <a:gd name="T10" fmla="*/ 114 w 1118"/>
                <a:gd name="T11" fmla="*/ 508 h 792"/>
                <a:gd name="T12" fmla="*/ 66 w 1118"/>
                <a:gd name="T13" fmla="*/ 464 h 792"/>
                <a:gd name="T14" fmla="*/ 30 w 1118"/>
                <a:gd name="T15" fmla="*/ 418 h 792"/>
                <a:gd name="T16" fmla="*/ 8 w 1118"/>
                <a:gd name="T17" fmla="*/ 368 h 792"/>
                <a:gd name="T18" fmla="*/ 0 w 1118"/>
                <a:gd name="T19" fmla="*/ 316 h 792"/>
                <a:gd name="T20" fmla="*/ 0 w 1118"/>
                <a:gd name="T21" fmla="*/ 300 h 792"/>
                <a:gd name="T22" fmla="*/ 6 w 1118"/>
                <a:gd name="T23" fmla="*/ 268 h 792"/>
                <a:gd name="T24" fmla="*/ 18 w 1118"/>
                <a:gd name="T25" fmla="*/ 238 h 792"/>
                <a:gd name="T26" fmla="*/ 34 w 1118"/>
                <a:gd name="T27" fmla="*/ 208 h 792"/>
                <a:gd name="T28" fmla="*/ 68 w 1118"/>
                <a:gd name="T29" fmla="*/ 166 h 792"/>
                <a:gd name="T30" fmla="*/ 128 w 1118"/>
                <a:gd name="T31" fmla="*/ 116 h 792"/>
                <a:gd name="T32" fmla="*/ 204 w 1118"/>
                <a:gd name="T33" fmla="*/ 72 h 792"/>
                <a:gd name="T34" fmla="*/ 294 w 1118"/>
                <a:gd name="T35" fmla="*/ 38 h 792"/>
                <a:gd name="T36" fmla="*/ 394 w 1118"/>
                <a:gd name="T37" fmla="*/ 14 h 792"/>
                <a:gd name="T38" fmla="*/ 502 w 1118"/>
                <a:gd name="T39" fmla="*/ 2 h 792"/>
                <a:gd name="T40" fmla="*/ 560 w 1118"/>
                <a:gd name="T41" fmla="*/ 0 h 792"/>
                <a:gd name="T42" fmla="*/ 672 w 1118"/>
                <a:gd name="T43" fmla="*/ 6 h 792"/>
                <a:gd name="T44" fmla="*/ 776 w 1118"/>
                <a:gd name="T45" fmla="*/ 26 h 792"/>
                <a:gd name="T46" fmla="*/ 872 w 1118"/>
                <a:gd name="T47" fmla="*/ 54 h 792"/>
                <a:gd name="T48" fmla="*/ 954 w 1118"/>
                <a:gd name="T49" fmla="*/ 94 h 792"/>
                <a:gd name="T50" fmla="*/ 1022 w 1118"/>
                <a:gd name="T51" fmla="*/ 140 h 792"/>
                <a:gd name="T52" fmla="*/ 1074 w 1118"/>
                <a:gd name="T53" fmla="*/ 194 h 792"/>
                <a:gd name="T54" fmla="*/ 1094 w 1118"/>
                <a:gd name="T55" fmla="*/ 222 h 792"/>
                <a:gd name="T56" fmla="*/ 1108 w 1118"/>
                <a:gd name="T57" fmla="*/ 254 h 792"/>
                <a:gd name="T58" fmla="*/ 1116 w 1118"/>
                <a:gd name="T59" fmla="*/ 284 h 792"/>
                <a:gd name="T60" fmla="*/ 1118 w 1118"/>
                <a:gd name="T61" fmla="*/ 316 h 792"/>
                <a:gd name="T62" fmla="*/ 1118 w 1118"/>
                <a:gd name="T63" fmla="*/ 334 h 792"/>
                <a:gd name="T64" fmla="*/ 1112 w 1118"/>
                <a:gd name="T65" fmla="*/ 366 h 792"/>
                <a:gd name="T66" fmla="*/ 1100 w 1118"/>
                <a:gd name="T67" fmla="*/ 396 h 792"/>
                <a:gd name="T68" fmla="*/ 1084 w 1118"/>
                <a:gd name="T69" fmla="*/ 426 h 792"/>
                <a:gd name="T70" fmla="*/ 1050 w 1118"/>
                <a:gd name="T71" fmla="*/ 468 h 792"/>
                <a:gd name="T72" fmla="*/ 990 w 1118"/>
                <a:gd name="T73" fmla="*/ 518 h 792"/>
                <a:gd name="T74" fmla="*/ 914 w 1118"/>
                <a:gd name="T75" fmla="*/ 562 h 792"/>
                <a:gd name="T76" fmla="*/ 826 w 1118"/>
                <a:gd name="T77" fmla="*/ 596 h 792"/>
                <a:gd name="T78" fmla="*/ 726 w 1118"/>
                <a:gd name="T79" fmla="*/ 620 h 792"/>
                <a:gd name="T80" fmla="*/ 616 w 1118"/>
                <a:gd name="T81" fmla="*/ 632 h 792"/>
                <a:gd name="T82" fmla="*/ 548 w 1118"/>
                <a:gd name="T83" fmla="*/ 634 h 792"/>
                <a:gd name="T84" fmla="*/ 544 w 1118"/>
                <a:gd name="T85" fmla="*/ 634 h 792"/>
                <a:gd name="T86" fmla="*/ 332 w 1118"/>
                <a:gd name="T87" fmla="*/ 792 h 792"/>
                <a:gd name="T88" fmla="*/ 418 w 1118"/>
                <a:gd name="T89" fmla="*/ 646 h 7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118" h="792">
                  <a:moveTo>
                    <a:pt x="418" y="646"/>
                  </a:moveTo>
                  <a:lnTo>
                    <a:pt x="430" y="626"/>
                  </a:lnTo>
                  <a:lnTo>
                    <a:pt x="406" y="622"/>
                  </a:lnTo>
                  <a:lnTo>
                    <a:pt x="406" y="622"/>
                  </a:lnTo>
                  <a:lnTo>
                    <a:pt x="362" y="614"/>
                  </a:lnTo>
                  <a:lnTo>
                    <a:pt x="320" y="602"/>
                  </a:lnTo>
                  <a:lnTo>
                    <a:pt x="280" y="590"/>
                  </a:lnTo>
                  <a:lnTo>
                    <a:pt x="242" y="578"/>
                  </a:lnTo>
                  <a:lnTo>
                    <a:pt x="206" y="562"/>
                  </a:lnTo>
                  <a:lnTo>
                    <a:pt x="172" y="546"/>
                  </a:lnTo>
                  <a:lnTo>
                    <a:pt x="142" y="526"/>
                  </a:lnTo>
                  <a:lnTo>
                    <a:pt x="114" y="508"/>
                  </a:lnTo>
                  <a:lnTo>
                    <a:pt x="88" y="486"/>
                  </a:lnTo>
                  <a:lnTo>
                    <a:pt x="66" y="464"/>
                  </a:lnTo>
                  <a:lnTo>
                    <a:pt x="46" y="442"/>
                  </a:lnTo>
                  <a:lnTo>
                    <a:pt x="30" y="418"/>
                  </a:lnTo>
                  <a:lnTo>
                    <a:pt x="18" y="394"/>
                  </a:lnTo>
                  <a:lnTo>
                    <a:pt x="8" y="368"/>
                  </a:lnTo>
                  <a:lnTo>
                    <a:pt x="2" y="344"/>
                  </a:lnTo>
                  <a:lnTo>
                    <a:pt x="0" y="316"/>
                  </a:lnTo>
                  <a:lnTo>
                    <a:pt x="0" y="316"/>
                  </a:lnTo>
                  <a:lnTo>
                    <a:pt x="0" y="300"/>
                  </a:lnTo>
                  <a:lnTo>
                    <a:pt x="4" y="284"/>
                  </a:lnTo>
                  <a:lnTo>
                    <a:pt x="6" y="268"/>
                  </a:lnTo>
                  <a:lnTo>
                    <a:pt x="12" y="254"/>
                  </a:lnTo>
                  <a:lnTo>
                    <a:pt x="18" y="238"/>
                  </a:lnTo>
                  <a:lnTo>
                    <a:pt x="26" y="222"/>
                  </a:lnTo>
                  <a:lnTo>
                    <a:pt x="34" y="208"/>
                  </a:lnTo>
                  <a:lnTo>
                    <a:pt x="44" y="194"/>
                  </a:lnTo>
                  <a:lnTo>
                    <a:pt x="68" y="166"/>
                  </a:lnTo>
                  <a:lnTo>
                    <a:pt x="96" y="140"/>
                  </a:lnTo>
                  <a:lnTo>
                    <a:pt x="128" y="116"/>
                  </a:lnTo>
                  <a:lnTo>
                    <a:pt x="164" y="94"/>
                  </a:lnTo>
                  <a:lnTo>
                    <a:pt x="204" y="72"/>
                  </a:lnTo>
                  <a:lnTo>
                    <a:pt x="246" y="54"/>
                  </a:lnTo>
                  <a:lnTo>
                    <a:pt x="294" y="38"/>
                  </a:lnTo>
                  <a:lnTo>
                    <a:pt x="342" y="26"/>
                  </a:lnTo>
                  <a:lnTo>
                    <a:pt x="394" y="14"/>
                  </a:lnTo>
                  <a:lnTo>
                    <a:pt x="446" y="6"/>
                  </a:lnTo>
                  <a:lnTo>
                    <a:pt x="502" y="2"/>
                  </a:lnTo>
                  <a:lnTo>
                    <a:pt x="560" y="0"/>
                  </a:lnTo>
                  <a:lnTo>
                    <a:pt x="560" y="0"/>
                  </a:lnTo>
                  <a:lnTo>
                    <a:pt x="616" y="2"/>
                  </a:lnTo>
                  <a:lnTo>
                    <a:pt x="672" y="6"/>
                  </a:lnTo>
                  <a:lnTo>
                    <a:pt x="726" y="14"/>
                  </a:lnTo>
                  <a:lnTo>
                    <a:pt x="776" y="26"/>
                  </a:lnTo>
                  <a:lnTo>
                    <a:pt x="826" y="38"/>
                  </a:lnTo>
                  <a:lnTo>
                    <a:pt x="872" y="54"/>
                  </a:lnTo>
                  <a:lnTo>
                    <a:pt x="914" y="72"/>
                  </a:lnTo>
                  <a:lnTo>
                    <a:pt x="954" y="94"/>
                  </a:lnTo>
                  <a:lnTo>
                    <a:pt x="990" y="116"/>
                  </a:lnTo>
                  <a:lnTo>
                    <a:pt x="1022" y="140"/>
                  </a:lnTo>
                  <a:lnTo>
                    <a:pt x="1050" y="166"/>
                  </a:lnTo>
                  <a:lnTo>
                    <a:pt x="1074" y="194"/>
                  </a:lnTo>
                  <a:lnTo>
                    <a:pt x="1084" y="208"/>
                  </a:lnTo>
                  <a:lnTo>
                    <a:pt x="1094" y="222"/>
                  </a:lnTo>
                  <a:lnTo>
                    <a:pt x="1100" y="238"/>
                  </a:lnTo>
                  <a:lnTo>
                    <a:pt x="1108" y="254"/>
                  </a:lnTo>
                  <a:lnTo>
                    <a:pt x="1112" y="268"/>
                  </a:lnTo>
                  <a:lnTo>
                    <a:pt x="1116" y="284"/>
                  </a:lnTo>
                  <a:lnTo>
                    <a:pt x="1118" y="300"/>
                  </a:lnTo>
                  <a:lnTo>
                    <a:pt x="1118" y="316"/>
                  </a:lnTo>
                  <a:lnTo>
                    <a:pt x="1118" y="316"/>
                  </a:lnTo>
                  <a:lnTo>
                    <a:pt x="1118" y="334"/>
                  </a:lnTo>
                  <a:lnTo>
                    <a:pt x="1116" y="350"/>
                  </a:lnTo>
                  <a:lnTo>
                    <a:pt x="1112" y="366"/>
                  </a:lnTo>
                  <a:lnTo>
                    <a:pt x="1108" y="380"/>
                  </a:lnTo>
                  <a:lnTo>
                    <a:pt x="1100" y="396"/>
                  </a:lnTo>
                  <a:lnTo>
                    <a:pt x="1094" y="412"/>
                  </a:lnTo>
                  <a:lnTo>
                    <a:pt x="1084" y="426"/>
                  </a:lnTo>
                  <a:lnTo>
                    <a:pt x="1074" y="440"/>
                  </a:lnTo>
                  <a:lnTo>
                    <a:pt x="1050" y="468"/>
                  </a:lnTo>
                  <a:lnTo>
                    <a:pt x="1022" y="494"/>
                  </a:lnTo>
                  <a:lnTo>
                    <a:pt x="990" y="518"/>
                  </a:lnTo>
                  <a:lnTo>
                    <a:pt x="954" y="540"/>
                  </a:lnTo>
                  <a:lnTo>
                    <a:pt x="914" y="562"/>
                  </a:lnTo>
                  <a:lnTo>
                    <a:pt x="872" y="580"/>
                  </a:lnTo>
                  <a:lnTo>
                    <a:pt x="826" y="596"/>
                  </a:lnTo>
                  <a:lnTo>
                    <a:pt x="776" y="608"/>
                  </a:lnTo>
                  <a:lnTo>
                    <a:pt x="726" y="620"/>
                  </a:lnTo>
                  <a:lnTo>
                    <a:pt x="672" y="628"/>
                  </a:lnTo>
                  <a:lnTo>
                    <a:pt x="616" y="632"/>
                  </a:lnTo>
                  <a:lnTo>
                    <a:pt x="560" y="634"/>
                  </a:lnTo>
                  <a:lnTo>
                    <a:pt x="548" y="634"/>
                  </a:lnTo>
                  <a:lnTo>
                    <a:pt x="544" y="634"/>
                  </a:lnTo>
                  <a:lnTo>
                    <a:pt x="544" y="634"/>
                  </a:lnTo>
                  <a:lnTo>
                    <a:pt x="332" y="792"/>
                  </a:lnTo>
                  <a:lnTo>
                    <a:pt x="332" y="792"/>
                  </a:lnTo>
                  <a:lnTo>
                    <a:pt x="418" y="646"/>
                  </a:lnTo>
                  <a:lnTo>
                    <a:pt x="418" y="646"/>
                  </a:lnTo>
                  <a:close/>
                </a:path>
              </a:pathLst>
            </a:custGeom>
            <a:solidFill>
              <a:srgbClr val="C3E8E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reeform 10"/>
            <p:cNvSpPr>
              <a:spLocks/>
            </p:cNvSpPr>
            <p:nvPr/>
          </p:nvSpPr>
          <p:spPr bwMode="auto">
            <a:xfrm>
              <a:off x="3905412" y="674180"/>
              <a:ext cx="829121" cy="503451"/>
            </a:xfrm>
            <a:custGeom>
              <a:avLst/>
              <a:gdLst>
                <a:gd name="T0" fmla="*/ 448 w 1054"/>
                <a:gd name="T1" fmla="*/ 568 h 640"/>
                <a:gd name="T2" fmla="*/ 380 w 1054"/>
                <a:gd name="T3" fmla="*/ 558 h 640"/>
                <a:gd name="T4" fmla="*/ 300 w 1054"/>
                <a:gd name="T5" fmla="*/ 540 h 640"/>
                <a:gd name="T6" fmla="*/ 228 w 1054"/>
                <a:gd name="T7" fmla="*/ 518 h 640"/>
                <a:gd name="T8" fmla="*/ 162 w 1054"/>
                <a:gd name="T9" fmla="*/ 488 h 640"/>
                <a:gd name="T10" fmla="*/ 108 w 1054"/>
                <a:gd name="T11" fmla="*/ 454 h 640"/>
                <a:gd name="T12" fmla="*/ 62 w 1054"/>
                <a:gd name="T13" fmla="*/ 416 h 640"/>
                <a:gd name="T14" fmla="*/ 28 w 1054"/>
                <a:gd name="T15" fmla="*/ 374 h 640"/>
                <a:gd name="T16" fmla="*/ 8 w 1054"/>
                <a:gd name="T17" fmla="*/ 330 h 640"/>
                <a:gd name="T18" fmla="*/ 0 w 1054"/>
                <a:gd name="T19" fmla="*/ 284 h 640"/>
                <a:gd name="T20" fmla="*/ 2 w 1054"/>
                <a:gd name="T21" fmla="*/ 270 h 640"/>
                <a:gd name="T22" fmla="*/ 6 w 1054"/>
                <a:gd name="T23" fmla="*/ 242 h 640"/>
                <a:gd name="T24" fmla="*/ 18 w 1054"/>
                <a:gd name="T25" fmla="*/ 214 h 640"/>
                <a:gd name="T26" fmla="*/ 42 w 1054"/>
                <a:gd name="T27" fmla="*/ 176 h 640"/>
                <a:gd name="T28" fmla="*/ 92 w 1054"/>
                <a:gd name="T29" fmla="*/ 128 h 640"/>
                <a:gd name="T30" fmla="*/ 156 w 1054"/>
                <a:gd name="T31" fmla="*/ 84 h 640"/>
                <a:gd name="T32" fmla="*/ 236 w 1054"/>
                <a:gd name="T33" fmla="*/ 50 h 640"/>
                <a:gd name="T34" fmla="*/ 324 w 1054"/>
                <a:gd name="T35" fmla="*/ 24 h 640"/>
                <a:gd name="T36" fmla="*/ 422 w 1054"/>
                <a:gd name="T37" fmla="*/ 6 h 640"/>
                <a:gd name="T38" fmla="*/ 528 w 1054"/>
                <a:gd name="T39" fmla="*/ 0 h 640"/>
                <a:gd name="T40" fmla="*/ 580 w 1054"/>
                <a:gd name="T41" fmla="*/ 2 h 640"/>
                <a:gd name="T42" fmla="*/ 682 w 1054"/>
                <a:gd name="T43" fmla="*/ 14 h 640"/>
                <a:gd name="T44" fmla="*/ 776 w 1054"/>
                <a:gd name="T45" fmla="*/ 36 h 640"/>
                <a:gd name="T46" fmla="*/ 860 w 1054"/>
                <a:gd name="T47" fmla="*/ 66 h 640"/>
                <a:gd name="T48" fmla="*/ 932 w 1054"/>
                <a:gd name="T49" fmla="*/ 106 h 640"/>
                <a:gd name="T50" fmla="*/ 990 w 1054"/>
                <a:gd name="T51" fmla="*/ 150 h 640"/>
                <a:gd name="T52" fmla="*/ 1030 w 1054"/>
                <a:gd name="T53" fmla="*/ 202 h 640"/>
                <a:gd name="T54" fmla="*/ 1044 w 1054"/>
                <a:gd name="T55" fmla="*/ 228 h 640"/>
                <a:gd name="T56" fmla="*/ 1052 w 1054"/>
                <a:gd name="T57" fmla="*/ 256 h 640"/>
                <a:gd name="T58" fmla="*/ 1054 w 1054"/>
                <a:gd name="T59" fmla="*/ 284 h 640"/>
                <a:gd name="T60" fmla="*/ 1054 w 1054"/>
                <a:gd name="T61" fmla="*/ 300 h 640"/>
                <a:gd name="T62" fmla="*/ 1048 w 1054"/>
                <a:gd name="T63" fmla="*/ 328 h 640"/>
                <a:gd name="T64" fmla="*/ 1038 w 1054"/>
                <a:gd name="T65" fmla="*/ 356 h 640"/>
                <a:gd name="T66" fmla="*/ 1012 w 1054"/>
                <a:gd name="T67" fmla="*/ 394 h 640"/>
                <a:gd name="T68" fmla="*/ 962 w 1054"/>
                <a:gd name="T69" fmla="*/ 442 h 640"/>
                <a:gd name="T70" fmla="*/ 898 w 1054"/>
                <a:gd name="T71" fmla="*/ 486 h 640"/>
                <a:gd name="T72" fmla="*/ 820 w 1054"/>
                <a:gd name="T73" fmla="*/ 520 h 640"/>
                <a:gd name="T74" fmla="*/ 730 w 1054"/>
                <a:gd name="T75" fmla="*/ 546 h 640"/>
                <a:gd name="T76" fmla="*/ 632 w 1054"/>
                <a:gd name="T77" fmla="*/ 564 h 640"/>
                <a:gd name="T78" fmla="*/ 528 w 1054"/>
                <a:gd name="T79" fmla="*/ 570 h 640"/>
                <a:gd name="T80" fmla="*/ 518 w 1054"/>
                <a:gd name="T81" fmla="*/ 570 h 640"/>
                <a:gd name="T82" fmla="*/ 500 w 1054"/>
                <a:gd name="T83" fmla="*/ 570 h 640"/>
                <a:gd name="T84" fmla="*/ 408 w 1054"/>
                <a:gd name="T85" fmla="*/ 640 h 640"/>
                <a:gd name="T86" fmla="*/ 414 w 1054"/>
                <a:gd name="T87" fmla="*/ 630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54" h="640">
                  <a:moveTo>
                    <a:pt x="414" y="630"/>
                  </a:moveTo>
                  <a:lnTo>
                    <a:pt x="448" y="568"/>
                  </a:lnTo>
                  <a:lnTo>
                    <a:pt x="380" y="558"/>
                  </a:lnTo>
                  <a:lnTo>
                    <a:pt x="380" y="558"/>
                  </a:lnTo>
                  <a:lnTo>
                    <a:pt x="338" y="550"/>
                  </a:lnTo>
                  <a:lnTo>
                    <a:pt x="300" y="540"/>
                  </a:lnTo>
                  <a:lnTo>
                    <a:pt x="262" y="530"/>
                  </a:lnTo>
                  <a:lnTo>
                    <a:pt x="228" y="518"/>
                  </a:lnTo>
                  <a:lnTo>
                    <a:pt x="194" y="504"/>
                  </a:lnTo>
                  <a:lnTo>
                    <a:pt x="162" y="488"/>
                  </a:lnTo>
                  <a:lnTo>
                    <a:pt x="134" y="472"/>
                  </a:lnTo>
                  <a:lnTo>
                    <a:pt x="108" y="454"/>
                  </a:lnTo>
                  <a:lnTo>
                    <a:pt x="84" y="436"/>
                  </a:lnTo>
                  <a:lnTo>
                    <a:pt x="62" y="416"/>
                  </a:lnTo>
                  <a:lnTo>
                    <a:pt x="44" y="396"/>
                  </a:lnTo>
                  <a:lnTo>
                    <a:pt x="28" y="374"/>
                  </a:lnTo>
                  <a:lnTo>
                    <a:pt x="16" y="352"/>
                  </a:lnTo>
                  <a:lnTo>
                    <a:pt x="8" y="330"/>
                  </a:lnTo>
                  <a:lnTo>
                    <a:pt x="2" y="308"/>
                  </a:lnTo>
                  <a:lnTo>
                    <a:pt x="0" y="284"/>
                  </a:lnTo>
                  <a:lnTo>
                    <a:pt x="0" y="284"/>
                  </a:lnTo>
                  <a:lnTo>
                    <a:pt x="2" y="270"/>
                  </a:lnTo>
                  <a:lnTo>
                    <a:pt x="4" y="256"/>
                  </a:lnTo>
                  <a:lnTo>
                    <a:pt x="6" y="242"/>
                  </a:lnTo>
                  <a:lnTo>
                    <a:pt x="12" y="228"/>
                  </a:lnTo>
                  <a:lnTo>
                    <a:pt x="18" y="214"/>
                  </a:lnTo>
                  <a:lnTo>
                    <a:pt x="24" y="202"/>
                  </a:lnTo>
                  <a:lnTo>
                    <a:pt x="42" y="176"/>
                  </a:lnTo>
                  <a:lnTo>
                    <a:pt x="66" y="150"/>
                  </a:lnTo>
                  <a:lnTo>
                    <a:pt x="92" y="128"/>
                  </a:lnTo>
                  <a:lnTo>
                    <a:pt x="122" y="106"/>
                  </a:lnTo>
                  <a:lnTo>
                    <a:pt x="156" y="84"/>
                  </a:lnTo>
                  <a:lnTo>
                    <a:pt x="194" y="66"/>
                  </a:lnTo>
                  <a:lnTo>
                    <a:pt x="236" y="50"/>
                  </a:lnTo>
                  <a:lnTo>
                    <a:pt x="278" y="36"/>
                  </a:lnTo>
                  <a:lnTo>
                    <a:pt x="324" y="24"/>
                  </a:lnTo>
                  <a:lnTo>
                    <a:pt x="372" y="14"/>
                  </a:lnTo>
                  <a:lnTo>
                    <a:pt x="422" y="6"/>
                  </a:lnTo>
                  <a:lnTo>
                    <a:pt x="474" y="2"/>
                  </a:lnTo>
                  <a:lnTo>
                    <a:pt x="528" y="0"/>
                  </a:lnTo>
                  <a:lnTo>
                    <a:pt x="528" y="0"/>
                  </a:lnTo>
                  <a:lnTo>
                    <a:pt x="580" y="2"/>
                  </a:lnTo>
                  <a:lnTo>
                    <a:pt x="632" y="6"/>
                  </a:lnTo>
                  <a:lnTo>
                    <a:pt x="682" y="14"/>
                  </a:lnTo>
                  <a:lnTo>
                    <a:pt x="730" y="24"/>
                  </a:lnTo>
                  <a:lnTo>
                    <a:pt x="776" y="36"/>
                  </a:lnTo>
                  <a:lnTo>
                    <a:pt x="820" y="50"/>
                  </a:lnTo>
                  <a:lnTo>
                    <a:pt x="860" y="66"/>
                  </a:lnTo>
                  <a:lnTo>
                    <a:pt x="898" y="84"/>
                  </a:lnTo>
                  <a:lnTo>
                    <a:pt x="932" y="106"/>
                  </a:lnTo>
                  <a:lnTo>
                    <a:pt x="962" y="128"/>
                  </a:lnTo>
                  <a:lnTo>
                    <a:pt x="990" y="150"/>
                  </a:lnTo>
                  <a:lnTo>
                    <a:pt x="1012" y="176"/>
                  </a:lnTo>
                  <a:lnTo>
                    <a:pt x="1030" y="202"/>
                  </a:lnTo>
                  <a:lnTo>
                    <a:pt x="1038" y="214"/>
                  </a:lnTo>
                  <a:lnTo>
                    <a:pt x="1044" y="228"/>
                  </a:lnTo>
                  <a:lnTo>
                    <a:pt x="1048" y="242"/>
                  </a:lnTo>
                  <a:lnTo>
                    <a:pt x="1052" y="256"/>
                  </a:lnTo>
                  <a:lnTo>
                    <a:pt x="1054" y="270"/>
                  </a:lnTo>
                  <a:lnTo>
                    <a:pt x="1054" y="284"/>
                  </a:lnTo>
                  <a:lnTo>
                    <a:pt x="1054" y="284"/>
                  </a:lnTo>
                  <a:lnTo>
                    <a:pt x="1054" y="300"/>
                  </a:lnTo>
                  <a:lnTo>
                    <a:pt x="1052" y="314"/>
                  </a:lnTo>
                  <a:lnTo>
                    <a:pt x="1048" y="328"/>
                  </a:lnTo>
                  <a:lnTo>
                    <a:pt x="1044" y="342"/>
                  </a:lnTo>
                  <a:lnTo>
                    <a:pt x="1038" y="356"/>
                  </a:lnTo>
                  <a:lnTo>
                    <a:pt x="1030" y="368"/>
                  </a:lnTo>
                  <a:lnTo>
                    <a:pt x="1012" y="394"/>
                  </a:lnTo>
                  <a:lnTo>
                    <a:pt x="990" y="420"/>
                  </a:lnTo>
                  <a:lnTo>
                    <a:pt x="962" y="442"/>
                  </a:lnTo>
                  <a:lnTo>
                    <a:pt x="932" y="464"/>
                  </a:lnTo>
                  <a:lnTo>
                    <a:pt x="898" y="486"/>
                  </a:lnTo>
                  <a:lnTo>
                    <a:pt x="860" y="504"/>
                  </a:lnTo>
                  <a:lnTo>
                    <a:pt x="820" y="520"/>
                  </a:lnTo>
                  <a:lnTo>
                    <a:pt x="776" y="534"/>
                  </a:lnTo>
                  <a:lnTo>
                    <a:pt x="730" y="546"/>
                  </a:lnTo>
                  <a:lnTo>
                    <a:pt x="682" y="556"/>
                  </a:lnTo>
                  <a:lnTo>
                    <a:pt x="632" y="564"/>
                  </a:lnTo>
                  <a:lnTo>
                    <a:pt x="580" y="568"/>
                  </a:lnTo>
                  <a:lnTo>
                    <a:pt x="528" y="570"/>
                  </a:lnTo>
                  <a:lnTo>
                    <a:pt x="528" y="570"/>
                  </a:lnTo>
                  <a:lnTo>
                    <a:pt x="518" y="570"/>
                  </a:lnTo>
                  <a:lnTo>
                    <a:pt x="518" y="570"/>
                  </a:lnTo>
                  <a:lnTo>
                    <a:pt x="500" y="570"/>
                  </a:lnTo>
                  <a:lnTo>
                    <a:pt x="500" y="570"/>
                  </a:lnTo>
                  <a:lnTo>
                    <a:pt x="408" y="640"/>
                  </a:lnTo>
                  <a:lnTo>
                    <a:pt x="408" y="640"/>
                  </a:lnTo>
                  <a:lnTo>
                    <a:pt x="414" y="630"/>
                  </a:lnTo>
                  <a:lnTo>
                    <a:pt x="414" y="63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cxnSp>
        <p:nvCxnSpPr>
          <p:cNvPr id="36" name="Gerade Verbindung 35"/>
          <p:cNvCxnSpPr/>
          <p:nvPr/>
        </p:nvCxnSpPr>
        <p:spPr bwMode="auto">
          <a:xfrm flipH="1">
            <a:off x="4719521" y="3212976"/>
            <a:ext cx="330886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Gerade Verbindung 61"/>
          <p:cNvCxnSpPr/>
          <p:nvPr/>
        </p:nvCxnSpPr>
        <p:spPr bwMode="auto">
          <a:xfrm flipH="1">
            <a:off x="1082178" y="2204864"/>
            <a:ext cx="3308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Gerade Verbindung 62"/>
          <p:cNvCxnSpPr/>
          <p:nvPr/>
        </p:nvCxnSpPr>
        <p:spPr bwMode="auto">
          <a:xfrm flipH="1">
            <a:off x="4718263" y="2204864"/>
            <a:ext cx="3308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Gerade Verbindung 63"/>
          <p:cNvCxnSpPr/>
          <p:nvPr/>
        </p:nvCxnSpPr>
        <p:spPr bwMode="auto">
          <a:xfrm flipH="1">
            <a:off x="1082178" y="5066398"/>
            <a:ext cx="3308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Gerade Verbindung 65"/>
          <p:cNvCxnSpPr/>
          <p:nvPr/>
        </p:nvCxnSpPr>
        <p:spPr bwMode="auto">
          <a:xfrm flipH="1">
            <a:off x="4718263" y="5066398"/>
            <a:ext cx="330886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091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Eine Ecke des Rechtecks abrunden 72"/>
          <p:cNvSpPr/>
          <p:nvPr/>
        </p:nvSpPr>
        <p:spPr bwMode="auto">
          <a:xfrm rot="10800000">
            <a:off x="2041812" y="987074"/>
            <a:ext cx="5983000" cy="4731551"/>
          </a:xfrm>
          <a:prstGeom prst="round1Rect">
            <a:avLst>
              <a:gd name="adj" fmla="val 5329"/>
            </a:avLst>
          </a:prstGeom>
          <a:solidFill>
            <a:srgbClr val="356473">
              <a:alpha val="902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42" name="Legende mit Pfeil nach unten 41"/>
          <p:cNvSpPr/>
          <p:nvPr/>
        </p:nvSpPr>
        <p:spPr bwMode="auto">
          <a:xfrm>
            <a:off x="5041682" y="980728"/>
            <a:ext cx="2977375" cy="637421"/>
          </a:xfrm>
          <a:prstGeom prst="downArrowCallout">
            <a:avLst/>
          </a:prstGeom>
          <a:solidFill>
            <a:schemeClr val="tx1">
              <a:lumMod val="95000"/>
              <a:lumOff val="5000"/>
              <a:alpha val="1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6" name="Legende mit Pfeil nach unten 55"/>
          <p:cNvSpPr/>
          <p:nvPr/>
        </p:nvSpPr>
        <p:spPr bwMode="auto">
          <a:xfrm>
            <a:off x="2041812" y="980728"/>
            <a:ext cx="2962236" cy="637421"/>
          </a:xfrm>
          <a:prstGeom prst="downArrowCallout">
            <a:avLst/>
          </a:prstGeom>
          <a:solidFill>
            <a:schemeClr val="tx1">
              <a:lumMod val="95000"/>
              <a:lumOff val="5000"/>
              <a:alpha val="18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4" name="Textfeld 44"/>
          <p:cNvSpPr txBox="1">
            <a:spLocks noChangeArrowheads="1"/>
          </p:cNvSpPr>
          <p:nvPr/>
        </p:nvSpPr>
        <p:spPr bwMode="auto">
          <a:xfrm>
            <a:off x="1979712" y="5219908"/>
            <a:ext cx="84428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400" i="1" dirty="0" smtClean="0">
                <a:solidFill>
                  <a:srgbClr val="356473"/>
                </a:solidFill>
                <a:latin typeface="Cambria" pitchFamily="18" charset="0"/>
              </a:rPr>
              <a:t>2001</a:t>
            </a:r>
            <a:endParaRPr lang="de-DE" sz="1400" i="1" baseline="-25000" dirty="0">
              <a:solidFill>
                <a:srgbClr val="356473"/>
              </a:solidFill>
              <a:latin typeface="Cambria" pitchFamily="18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2182678" y="64721"/>
            <a:ext cx="562968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2600" dirty="0">
                <a:solidFill>
                  <a:schemeClr val="bg1"/>
                </a:solidFill>
                <a:latin typeface="Cambria" pitchFamily="18" charset="0"/>
              </a:rPr>
              <a:t>Fallbeispiel „Global War on </a:t>
            </a:r>
            <a:r>
              <a:rPr lang="de-DE" sz="2600" dirty="0" err="1">
                <a:solidFill>
                  <a:schemeClr val="bg1"/>
                </a:solidFill>
                <a:latin typeface="Cambria" pitchFamily="18" charset="0"/>
              </a:rPr>
              <a:t>Terrorism</a:t>
            </a:r>
            <a:r>
              <a:rPr lang="de-DE" sz="2600" dirty="0" smtClean="0">
                <a:solidFill>
                  <a:schemeClr val="bg1"/>
                </a:solidFill>
                <a:latin typeface="Cambria" pitchFamily="18" charset="0"/>
              </a:rPr>
              <a:t>“</a:t>
            </a:r>
            <a:endParaRPr lang="de-DE" sz="2600" dirty="0">
              <a:solidFill>
                <a:schemeClr val="bg1"/>
              </a:solidFill>
              <a:latin typeface="Cambria" pitchFamily="18" charset="0"/>
            </a:endParaRPr>
          </a:p>
        </p:txBody>
      </p:sp>
      <p:cxnSp>
        <p:nvCxnSpPr>
          <p:cNvPr id="70" name="Gerade Verbindung 69"/>
          <p:cNvCxnSpPr/>
          <p:nvPr/>
        </p:nvCxnSpPr>
        <p:spPr bwMode="auto">
          <a:xfrm>
            <a:off x="2418789" y="5135993"/>
            <a:ext cx="0" cy="149582"/>
          </a:xfrm>
          <a:prstGeom prst="line">
            <a:avLst/>
          </a:prstGeom>
          <a:ln w="12700">
            <a:solidFill>
              <a:srgbClr val="35647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feld 44"/>
          <p:cNvSpPr txBox="1">
            <a:spLocks noChangeArrowheads="1"/>
          </p:cNvSpPr>
          <p:nvPr/>
        </p:nvSpPr>
        <p:spPr bwMode="auto">
          <a:xfrm>
            <a:off x="4716016" y="5219908"/>
            <a:ext cx="67257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400" i="1" dirty="0" smtClean="0">
                <a:solidFill>
                  <a:srgbClr val="356473"/>
                </a:solidFill>
                <a:latin typeface="Cambria" pitchFamily="18" charset="0"/>
              </a:rPr>
              <a:t>2003</a:t>
            </a:r>
            <a:endParaRPr lang="de-DE" sz="1400" i="1" baseline="-25000" dirty="0">
              <a:solidFill>
                <a:srgbClr val="356473"/>
              </a:solidFill>
              <a:latin typeface="Cambria" pitchFamily="18" charset="0"/>
            </a:endParaRPr>
          </a:p>
        </p:txBody>
      </p:sp>
      <p:cxnSp>
        <p:nvCxnSpPr>
          <p:cNvPr id="80" name="Gerade Verbindung mit Pfeil 79"/>
          <p:cNvCxnSpPr/>
          <p:nvPr/>
        </p:nvCxnSpPr>
        <p:spPr>
          <a:xfrm>
            <a:off x="1058200" y="5149675"/>
            <a:ext cx="1360589" cy="0"/>
          </a:xfrm>
          <a:prstGeom prst="straightConnector1">
            <a:avLst/>
          </a:prstGeom>
          <a:ln w="31750">
            <a:solidFill>
              <a:srgbClr val="356473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feld 27"/>
          <p:cNvSpPr txBox="1">
            <a:spLocks noChangeArrowheads="1"/>
          </p:cNvSpPr>
          <p:nvPr/>
        </p:nvSpPr>
        <p:spPr bwMode="auto">
          <a:xfrm>
            <a:off x="2239313" y="1008955"/>
            <a:ext cx="2548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800" b="1" i="1" dirty="0" smtClean="0">
                <a:solidFill>
                  <a:schemeClr val="bg1"/>
                </a:solidFill>
                <a:latin typeface="Cambria" pitchFamily="18" charset="0"/>
              </a:rPr>
              <a:t>Afghanistan</a:t>
            </a:r>
            <a:endParaRPr lang="de-DE" sz="1800" b="1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1" name="Textfeld 27"/>
          <p:cNvSpPr txBox="1">
            <a:spLocks noChangeArrowheads="1"/>
          </p:cNvSpPr>
          <p:nvPr/>
        </p:nvSpPr>
        <p:spPr bwMode="auto">
          <a:xfrm>
            <a:off x="5263649" y="1008955"/>
            <a:ext cx="25487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800" b="1" i="1" dirty="0" smtClean="0">
                <a:solidFill>
                  <a:schemeClr val="bg1"/>
                </a:solidFill>
                <a:latin typeface="Cambria" pitchFamily="18" charset="0"/>
              </a:rPr>
              <a:t>Irak</a:t>
            </a:r>
            <a:endParaRPr lang="de-DE" sz="1800" b="1" i="1" dirty="0">
              <a:solidFill>
                <a:schemeClr val="bg1"/>
              </a:solidFill>
              <a:latin typeface="Cambria" pitchFamily="18" charset="0"/>
            </a:endParaRPr>
          </a:p>
        </p:txBody>
      </p:sp>
      <p:pic>
        <p:nvPicPr>
          <p:cNvPr id="1026" name="Picture 2" descr="C:\Users\Philipp\AppData\Local\Microsoft\Windows\Temporary Internet Files\Content.IE5\VZ8G4N4D\MC9003098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00" y="1844824"/>
            <a:ext cx="633231" cy="43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hilipp\AppData\Local\Microsoft\Windows\Temporary Internet Files\Content.IE5\K3CZWHF5\MC9000243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200" y="3248417"/>
            <a:ext cx="633480" cy="377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Gerade Verbindung 42"/>
          <p:cNvCxnSpPr/>
          <p:nvPr/>
        </p:nvCxnSpPr>
        <p:spPr bwMode="auto">
          <a:xfrm flipH="1" flipV="1">
            <a:off x="5019362" y="1378287"/>
            <a:ext cx="32943" cy="3757707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Textfeld 44"/>
          <p:cNvSpPr txBox="1">
            <a:spLocks noChangeArrowheads="1"/>
          </p:cNvSpPr>
          <p:nvPr/>
        </p:nvSpPr>
        <p:spPr bwMode="auto">
          <a:xfrm>
            <a:off x="2337478" y="1855857"/>
            <a:ext cx="5330866" cy="276999"/>
          </a:xfrm>
          <a:prstGeom prst="rect">
            <a:avLst/>
          </a:prstGeom>
          <a:solidFill>
            <a:srgbClr val="89BAC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Military Repertoire</a:t>
            </a:r>
            <a:endParaRPr lang="de-DE" sz="1200" i="1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1" name="Textfeld 44"/>
          <p:cNvSpPr txBox="1">
            <a:spLocks noChangeArrowheads="1"/>
          </p:cNvSpPr>
          <p:nvPr/>
        </p:nvSpPr>
        <p:spPr bwMode="auto">
          <a:xfrm>
            <a:off x="2337478" y="2313057"/>
            <a:ext cx="5330866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200" i="1" dirty="0" err="1" smtClean="0">
                <a:solidFill>
                  <a:schemeClr val="bg1"/>
                </a:solidFill>
                <a:latin typeface="Cambria" pitchFamily="18" charset="0"/>
              </a:rPr>
              <a:t>Contingent</a:t>
            </a:r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 Repertoire</a:t>
            </a:r>
            <a:endParaRPr lang="de-DE" sz="1200" i="1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2" name="Textfeld 44"/>
          <p:cNvSpPr txBox="1">
            <a:spLocks noChangeArrowheads="1"/>
          </p:cNvSpPr>
          <p:nvPr/>
        </p:nvSpPr>
        <p:spPr bwMode="auto">
          <a:xfrm>
            <a:off x="2337478" y="3248417"/>
            <a:ext cx="2522554" cy="276999"/>
          </a:xfrm>
          <a:prstGeom prst="rect">
            <a:avLst/>
          </a:prstGeom>
          <a:solidFill>
            <a:srgbClr val="89BAC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Military Repertoire</a:t>
            </a:r>
            <a:endParaRPr lang="de-DE" sz="1200" i="1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3" name="Textfeld 44"/>
          <p:cNvSpPr txBox="1">
            <a:spLocks noChangeArrowheads="1"/>
          </p:cNvSpPr>
          <p:nvPr/>
        </p:nvSpPr>
        <p:spPr bwMode="auto">
          <a:xfrm>
            <a:off x="2337478" y="3705617"/>
            <a:ext cx="5330866" cy="276999"/>
          </a:xfrm>
          <a:prstGeom prst="rect">
            <a:avLst/>
          </a:prstGeom>
          <a:solidFill>
            <a:srgbClr val="67A5B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Repertoire </a:t>
            </a:r>
            <a:r>
              <a:rPr lang="de-DE" sz="1200" i="1" dirty="0" err="1" smtClean="0">
                <a:solidFill>
                  <a:schemeClr val="bg1"/>
                </a:solidFill>
                <a:latin typeface="Cambria" pitchFamily="18" charset="0"/>
              </a:rPr>
              <a:t>of</a:t>
            </a:r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de-DE" sz="1200" i="1" dirty="0" err="1" smtClean="0">
                <a:solidFill>
                  <a:schemeClr val="bg1"/>
                </a:solidFill>
                <a:latin typeface="Cambria" pitchFamily="18" charset="0"/>
              </a:rPr>
              <a:t>Facticity</a:t>
            </a:r>
            <a:endParaRPr lang="de-DE" sz="1200" i="1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4" name="Textfeld 44"/>
          <p:cNvSpPr txBox="1">
            <a:spLocks noChangeArrowheads="1"/>
          </p:cNvSpPr>
          <p:nvPr/>
        </p:nvSpPr>
        <p:spPr bwMode="auto">
          <a:xfrm>
            <a:off x="5222875" y="3248417"/>
            <a:ext cx="2427982" cy="276999"/>
          </a:xfrm>
          <a:prstGeom prst="rect">
            <a:avLst/>
          </a:prstGeom>
          <a:solidFill>
            <a:srgbClr val="89BAC9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sz="1200" i="1" dirty="0" smtClean="0">
                <a:solidFill>
                  <a:schemeClr val="bg1"/>
                </a:solidFill>
                <a:latin typeface="Cambria" pitchFamily="18" charset="0"/>
              </a:rPr>
              <a:t>Non-military Repertoire</a:t>
            </a:r>
            <a:endParaRPr lang="de-DE" sz="1200" i="1" baseline="-250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2" name="Gleichschenkliges Dreieck 11"/>
          <p:cNvSpPr/>
          <p:nvPr/>
        </p:nvSpPr>
        <p:spPr bwMode="auto">
          <a:xfrm rot="5400000">
            <a:off x="4950835" y="3299442"/>
            <a:ext cx="202940" cy="174948"/>
          </a:xfrm>
          <a:prstGeom prst="triangle">
            <a:avLst/>
          </a:prstGeom>
          <a:solidFill>
            <a:srgbClr val="89BAC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cxnSp>
        <p:nvCxnSpPr>
          <p:cNvPr id="8" name="Gerade Verbindung 7"/>
          <p:cNvCxnSpPr/>
          <p:nvPr/>
        </p:nvCxnSpPr>
        <p:spPr bwMode="auto">
          <a:xfrm>
            <a:off x="1058200" y="3068960"/>
            <a:ext cx="69387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Gerade Verbindung 65"/>
          <p:cNvCxnSpPr/>
          <p:nvPr/>
        </p:nvCxnSpPr>
        <p:spPr bwMode="auto">
          <a:xfrm>
            <a:off x="1058200" y="4581128"/>
            <a:ext cx="693871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3564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7" name="Textfeld 44"/>
          <p:cNvSpPr txBox="1">
            <a:spLocks noChangeArrowheads="1"/>
          </p:cNvSpPr>
          <p:nvPr/>
        </p:nvSpPr>
        <p:spPr bwMode="auto">
          <a:xfrm>
            <a:off x="827584" y="4602747"/>
            <a:ext cx="117619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de-DE" sz="1100" i="1" dirty="0" err="1" smtClean="0">
                <a:solidFill>
                  <a:srgbClr val="356473"/>
                </a:solidFill>
                <a:latin typeface="Cambria" pitchFamily="18" charset="0"/>
              </a:rPr>
              <a:t>Extraordinary</a:t>
            </a:r>
            <a:r>
              <a:rPr lang="de-DE" sz="1100" i="1" dirty="0" smtClean="0">
                <a:solidFill>
                  <a:srgbClr val="356473"/>
                </a:solidFill>
                <a:latin typeface="Cambria" pitchFamily="18" charset="0"/>
              </a:rPr>
              <a:t> </a:t>
            </a:r>
            <a:r>
              <a:rPr lang="de-DE" sz="1100" i="1" dirty="0" err="1" smtClean="0">
                <a:solidFill>
                  <a:srgbClr val="356473"/>
                </a:solidFill>
                <a:latin typeface="Cambria" pitchFamily="18" charset="0"/>
              </a:rPr>
              <a:t>Measure</a:t>
            </a:r>
            <a:endParaRPr lang="de-DE" sz="1100" i="1" baseline="-25000" dirty="0">
              <a:solidFill>
                <a:srgbClr val="356473"/>
              </a:solidFill>
              <a:latin typeface="Cambria" pitchFamily="18" charset="0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3598755" y="4656662"/>
            <a:ext cx="376972" cy="37697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sp>
        <p:nvSpPr>
          <p:cNvPr id="69" name="Ellipse 68"/>
          <p:cNvSpPr/>
          <p:nvPr/>
        </p:nvSpPr>
        <p:spPr bwMode="auto">
          <a:xfrm>
            <a:off x="6472583" y="4656662"/>
            <a:ext cx="376972" cy="376972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-32" charset="-128"/>
            </a:endParaRPr>
          </a:p>
        </p:txBody>
      </p:sp>
      <p:sp>
        <p:nvSpPr>
          <p:cNvPr id="71" name="Textfeld 44"/>
          <p:cNvSpPr txBox="1">
            <a:spLocks noChangeArrowheads="1"/>
          </p:cNvSpPr>
          <p:nvPr/>
        </p:nvSpPr>
        <p:spPr bwMode="auto">
          <a:xfrm>
            <a:off x="6451352" y="4437112"/>
            <a:ext cx="384102" cy="543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de-DE" sz="4400" baseline="-25000" dirty="0" smtClean="0">
                <a:solidFill>
                  <a:srgbClr val="356473"/>
                </a:solidFill>
                <a:latin typeface="Cambria" pitchFamily="18" charset="0"/>
                <a:sym typeface="Wingdings"/>
              </a:rPr>
              <a:t></a:t>
            </a:r>
            <a:endParaRPr lang="de-DE" sz="4400" baseline="-25000" dirty="0">
              <a:solidFill>
                <a:srgbClr val="356473"/>
              </a:solidFill>
              <a:latin typeface="Cambria" pitchFamily="18" charset="0"/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591096" y="4266595"/>
            <a:ext cx="47961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4400" b="1" baseline="-25000" dirty="0">
                <a:solidFill>
                  <a:srgbClr val="356473"/>
                </a:solidFill>
                <a:latin typeface="Cambria" pitchFamily="18" charset="0"/>
                <a:sym typeface="Wingdings"/>
              </a:rPr>
              <a:t></a:t>
            </a:r>
            <a:endParaRPr lang="de-DE" sz="4400" b="1" dirty="0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2418789" y="5149675"/>
            <a:ext cx="5578123" cy="0"/>
          </a:xfrm>
          <a:prstGeom prst="straightConnector1">
            <a:avLst/>
          </a:prstGeom>
          <a:ln w="31750">
            <a:solidFill>
              <a:srgbClr val="3564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 bwMode="auto">
          <a:xfrm>
            <a:off x="5039975" y="5135993"/>
            <a:ext cx="0" cy="149582"/>
          </a:xfrm>
          <a:prstGeom prst="line">
            <a:avLst/>
          </a:prstGeom>
          <a:ln w="12700">
            <a:solidFill>
              <a:srgbClr val="356473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539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720</Words>
  <Application>Microsoft Office PowerPoint</Application>
  <PresentationFormat>Bildschirmpräsentation (4:3)</PresentationFormat>
  <Paragraphs>125</Paragraphs>
  <Slides>10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Office 2004 Test Drive-Benutzer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Office 2004 Test Drive-Benutzer</dc:creator>
  <cp:lastModifiedBy>Philipp Klüfers</cp:lastModifiedBy>
  <cp:revision>175</cp:revision>
  <cp:lastPrinted>2013-11-05T12:38:40Z</cp:lastPrinted>
  <dcterms:created xsi:type="dcterms:W3CDTF">2011-01-26T19:43:47Z</dcterms:created>
  <dcterms:modified xsi:type="dcterms:W3CDTF">2013-11-05T13:07:46Z</dcterms:modified>
</cp:coreProperties>
</file>